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73" r:id="rId16"/>
    <p:sldId id="274" r:id="rId17"/>
    <p:sldId id="272" r:id="rId18"/>
    <p:sldId id="275" r:id="rId19"/>
    <p:sldId id="276"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8C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p:restoredTop sz="82317" autoAdjust="0"/>
  </p:normalViewPr>
  <p:slideViewPr>
    <p:cSldViewPr snapToGrid="0">
      <p:cViewPr varScale="1">
        <p:scale>
          <a:sx n="90" d="100"/>
          <a:sy n="90" d="100"/>
        </p:scale>
        <p:origin x="822" y="9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p:scale>
          <a:sx n="150" d="100"/>
          <a:sy n="150" d="100"/>
        </p:scale>
        <p:origin x="3544" y="1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06/11/2023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d’activité sert à représenter de façon visuelle une fonctionnalité ou un process autrement dit les use case d’un système. C’est en gros une cartographie d’un process afin de le rendre lisible.</a:t>
            </a:r>
          </a:p>
          <a:p>
            <a:endParaRPr lang="fr-FR" dirty="0"/>
          </a:p>
          <a:p>
            <a:r>
              <a:rPr lang="fr-FR" dirty="0"/>
              <a:t>Dans cette présentation je décris le process de l’enregistrement d’un compte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10</a:t>
            </a:fld>
            <a:endParaRPr lang="fr-FR"/>
          </a:p>
        </p:txBody>
      </p:sp>
    </p:spTree>
    <p:extLst>
      <p:ext uri="{BB962C8B-B14F-4D97-AF65-F5344CB8AC3E}">
        <p14:creationId xmlns:p14="http://schemas.microsoft.com/office/powerpoint/2010/main" val="3886324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Etat initial : C’est le point de départ, il est toujours placé dans la partie système qui est dans l’attente d’une action au moment </a:t>
            </a:r>
            <a:r>
              <a:rPr lang="fr-FR" dirty="0" err="1"/>
              <a:t>T</a:t>
            </a:r>
            <a:endParaRPr lang="fr-FR" dirty="0"/>
          </a:p>
          <a:p>
            <a:endParaRPr lang="fr-FR" dirty="0"/>
          </a:p>
          <a:p>
            <a:endParaRPr lang="fr-FR" dirty="0"/>
          </a:p>
          <a:p>
            <a:r>
              <a:rPr lang="fr-FR" dirty="0" err="1"/>
              <a:t>Accept</a:t>
            </a:r>
            <a:r>
              <a:rPr lang="fr-FR" dirty="0"/>
              <a:t> signal : C’est le déclencheur de l’action. Il reçoit un signal de l’extérieur du système afin de déclencher une action. </a:t>
            </a:r>
          </a:p>
          <a:p>
            <a:r>
              <a:rPr lang="fr-FR" dirty="0"/>
              <a:t>Il est majoritairement lancé par l’internaute quand il clic sur la création de compte</a:t>
            </a:r>
          </a:p>
          <a:p>
            <a:endParaRPr lang="fr-FR" dirty="0"/>
          </a:p>
          <a:p>
            <a:r>
              <a:rPr lang="fr-FR" dirty="0"/>
              <a:t>Les actions sont toutes les étapes du cheminement de l’activités représenter par un rectangle et une phrase indiquant l’action</a:t>
            </a:r>
          </a:p>
          <a:p>
            <a:endParaRPr lang="fr-FR" dirty="0"/>
          </a:p>
          <a:p>
            <a:r>
              <a:rPr lang="fr-FR" dirty="0"/>
              <a:t>Les décisions :  Représenté par un losange, le nœud de décision c’est un nœud de contrôle qui permet de faire un choix entre deux flots (chemins) sortants</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11</a:t>
            </a:fld>
            <a:endParaRPr lang="fr-FR"/>
          </a:p>
        </p:txBody>
      </p:sp>
    </p:spTree>
    <p:extLst>
      <p:ext uri="{BB962C8B-B14F-4D97-AF65-F5344CB8AC3E}">
        <p14:creationId xmlns:p14="http://schemas.microsoft.com/office/powerpoint/2010/main" val="503054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Sent signal : Quand le signal sort de l’action une fois fini</a:t>
            </a:r>
          </a:p>
          <a:p>
            <a:endParaRPr lang="fr-FR" dirty="0"/>
          </a:p>
          <a:p>
            <a:r>
              <a:rPr lang="fr-FR" dirty="0"/>
              <a:t>Nœud de fin d’activité : représenté par un point noir enveloppé d’un cercle, il indique le point d’arrêt de l’activité.</a:t>
            </a:r>
          </a:p>
          <a:p>
            <a:endParaRPr lang="fr-FR" dirty="0"/>
          </a:p>
          <a:p>
            <a:r>
              <a:rPr lang="fr-FR" dirty="0"/>
              <a:t>Nœud de fin de flot : Re présenté par un croix dans un cercle, il indique la fin d’un flot qui n’a aucune incidence sur le reste de l’activité.</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12</a:t>
            </a:fld>
            <a:endParaRPr lang="fr-FR"/>
          </a:p>
        </p:txBody>
      </p:sp>
    </p:spTree>
    <p:extLst>
      <p:ext uri="{BB962C8B-B14F-4D97-AF65-F5344CB8AC3E}">
        <p14:creationId xmlns:p14="http://schemas.microsoft.com/office/powerpoint/2010/main" val="111826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Scenario nominal : C’est la description du chemin sans erreur de l’exécution du cas d’utilisation</a:t>
            </a:r>
          </a:p>
          <a:p>
            <a:endParaRPr lang="fr-FR" dirty="0"/>
          </a:p>
          <a:p>
            <a:r>
              <a:rPr lang="fr-FR" dirty="0"/>
              <a:t>Scenario alternatif : C’est la description d’un chemin mit en erreur qui peut être rectifier pour revenir sur le chemin nominal</a:t>
            </a:r>
          </a:p>
          <a:p>
            <a:endParaRPr lang="fr-FR" dirty="0"/>
          </a:p>
          <a:p>
            <a:endParaRPr lang="fr-FR" dirty="0"/>
          </a:p>
          <a:p>
            <a:r>
              <a:rPr lang="fr-FR" dirty="0"/>
              <a:t>Scenario d’erreur : C’est la description du chemin mit en échec</a:t>
            </a:r>
          </a:p>
          <a:p>
            <a:endParaRPr lang="fr-FR" dirty="0"/>
          </a:p>
          <a:p>
            <a:endParaRPr lang="fr-FR" dirty="0"/>
          </a:p>
          <a:p>
            <a:endParaRPr lang="fr-FR" dirty="0"/>
          </a:p>
          <a:p>
            <a:r>
              <a:rPr lang="fr-FR" dirty="0"/>
              <a:t>PRESENTATION DU SITE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13</a:t>
            </a:fld>
            <a:endParaRPr lang="fr-FR"/>
          </a:p>
        </p:txBody>
      </p:sp>
    </p:spTree>
    <p:extLst>
      <p:ext uri="{BB962C8B-B14F-4D97-AF65-F5344CB8AC3E}">
        <p14:creationId xmlns:p14="http://schemas.microsoft.com/office/powerpoint/2010/main" val="250803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14</a:t>
            </a:fld>
            <a:endParaRPr lang="fr-FR"/>
          </a:p>
        </p:txBody>
      </p:sp>
    </p:spTree>
    <p:extLst>
      <p:ext uri="{BB962C8B-B14F-4D97-AF65-F5344CB8AC3E}">
        <p14:creationId xmlns:p14="http://schemas.microsoft.com/office/powerpoint/2010/main" val="2134156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15</a:t>
            </a:fld>
            <a:endParaRPr lang="fr-FR"/>
          </a:p>
        </p:txBody>
      </p:sp>
    </p:spTree>
    <p:extLst>
      <p:ext uri="{BB962C8B-B14F-4D97-AF65-F5344CB8AC3E}">
        <p14:creationId xmlns:p14="http://schemas.microsoft.com/office/powerpoint/2010/main" val="1899370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16</a:t>
            </a:fld>
            <a:endParaRPr lang="fr-FR"/>
          </a:p>
        </p:txBody>
      </p:sp>
    </p:spTree>
    <p:extLst>
      <p:ext uri="{BB962C8B-B14F-4D97-AF65-F5344CB8AC3E}">
        <p14:creationId xmlns:p14="http://schemas.microsoft.com/office/powerpoint/2010/main" val="3742089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17</a:t>
            </a:fld>
            <a:endParaRPr lang="fr-FR"/>
          </a:p>
        </p:txBody>
      </p:sp>
    </p:spTree>
    <p:extLst>
      <p:ext uri="{BB962C8B-B14F-4D97-AF65-F5344CB8AC3E}">
        <p14:creationId xmlns:p14="http://schemas.microsoft.com/office/powerpoint/2010/main" val="1243191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18</a:t>
            </a:fld>
            <a:endParaRPr lang="fr-FR"/>
          </a:p>
        </p:txBody>
      </p:sp>
    </p:spTree>
    <p:extLst>
      <p:ext uri="{BB962C8B-B14F-4D97-AF65-F5344CB8AC3E}">
        <p14:creationId xmlns:p14="http://schemas.microsoft.com/office/powerpoint/2010/main" val="1449003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19</a:t>
            </a:fld>
            <a:endParaRPr lang="fr-FR"/>
          </a:p>
        </p:txBody>
      </p:sp>
    </p:spTree>
    <p:extLst>
      <p:ext uri="{BB962C8B-B14F-4D97-AF65-F5344CB8AC3E}">
        <p14:creationId xmlns:p14="http://schemas.microsoft.com/office/powerpoint/2010/main" val="1676969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a:t>
            </a:fld>
            <a:endParaRPr lang="fr-FR"/>
          </a:p>
        </p:txBody>
      </p:sp>
    </p:spTree>
    <p:extLst>
      <p:ext uri="{BB962C8B-B14F-4D97-AF65-F5344CB8AC3E}">
        <p14:creationId xmlns:p14="http://schemas.microsoft.com/office/powerpoint/2010/main" val="1816599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800" dirty="0">
                <a:solidFill>
                  <a:srgbClr val="002060"/>
                </a:solidFill>
                <a:effectLst/>
                <a:latin typeface="Calibri Light" panose="020F0302020204030204" pitchFamily="34" charset="0"/>
                <a:ea typeface="Times New Roman" panose="02020603050405020304" pitchFamily="18" charset="0"/>
              </a:rPr>
              <a:t>In this period where the temperature is abnormally high and people use more and more fossil </a:t>
            </a:r>
            <a:r>
              <a:rPr lang="en-US" sz="1200" kern="1800" dirty="0" err="1">
                <a:solidFill>
                  <a:srgbClr val="002060"/>
                </a:solidFill>
                <a:effectLst/>
                <a:latin typeface="Calibri Light" panose="020F0302020204030204" pitchFamily="34" charset="0"/>
                <a:ea typeface="Times New Roman" panose="02020603050405020304" pitchFamily="18" charset="0"/>
              </a:rPr>
              <a:t>energie</a:t>
            </a:r>
            <a:r>
              <a:rPr lang="en-US" sz="1200" kern="1800" dirty="0">
                <a:solidFill>
                  <a:srgbClr val="002060"/>
                </a:solidFill>
                <a:effectLst/>
                <a:latin typeface="Calibri Light" panose="020F0302020204030204" pitchFamily="34" charset="0"/>
                <a:ea typeface="Times New Roman" panose="02020603050405020304" pitchFamily="18" charset="0"/>
              </a:rPr>
              <a:t> in their current life. </a:t>
            </a:r>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Our co2 </a:t>
            </a:r>
            <a:r>
              <a:rPr lang="fr-FR" sz="1200" kern="1800" dirty="0" err="1">
                <a:solidFill>
                  <a:srgbClr val="002060"/>
                </a:solidFill>
                <a:effectLst/>
                <a:latin typeface="Calibri Light" panose="020F0302020204030204" pitchFamily="34" charset="0"/>
              </a:rPr>
              <a:t>emision</a:t>
            </a:r>
            <a:r>
              <a:rPr lang="fr-FR" sz="1200" kern="1800" dirty="0">
                <a:solidFill>
                  <a:srgbClr val="002060"/>
                </a:solidFill>
                <a:effectLst/>
                <a:latin typeface="Calibri Light" panose="020F0302020204030204" pitchFamily="34" charset="0"/>
              </a:rPr>
              <a:t> are </a:t>
            </a:r>
            <a:r>
              <a:rPr lang="fr-FR" sz="1200" kern="1800" dirty="0" err="1">
                <a:solidFill>
                  <a:srgbClr val="002060"/>
                </a:solidFill>
                <a:effectLst/>
                <a:latin typeface="Calibri Light" panose="020F0302020204030204" pitchFamily="34" charset="0"/>
              </a:rPr>
              <a:t>very</a:t>
            </a:r>
            <a:r>
              <a:rPr lang="fr-FR" sz="1200" kern="1800" dirty="0">
                <a:solidFill>
                  <a:srgbClr val="002060"/>
                </a:solidFill>
                <a:effectLst/>
                <a:latin typeface="Calibri Light" panose="020F0302020204030204" pitchFamily="34" charset="0"/>
              </a:rPr>
              <a:t> important and </a:t>
            </a:r>
            <a:r>
              <a:rPr lang="fr-FR" sz="1200" kern="1800" dirty="0" err="1">
                <a:solidFill>
                  <a:srgbClr val="002060"/>
                </a:solidFill>
                <a:effectLst/>
                <a:latin typeface="Calibri Light" panose="020F0302020204030204" pitchFamily="34" charset="0"/>
              </a:rPr>
              <a:t>impactful</a:t>
            </a:r>
            <a:r>
              <a:rPr lang="fr-FR" sz="1200" kern="1800" dirty="0">
                <a:solidFill>
                  <a:srgbClr val="002060"/>
                </a:solidFill>
                <a:effectLst/>
                <a:latin typeface="Calibri Light" panose="020F0302020204030204" pitchFamily="34" charset="0"/>
              </a:rPr>
              <a:t> for the </a:t>
            </a:r>
            <a:r>
              <a:rPr lang="fr-FR" sz="1200" kern="1800" dirty="0" err="1">
                <a:solidFill>
                  <a:srgbClr val="002060"/>
                </a:solidFill>
                <a:effectLst/>
                <a:latin typeface="Calibri Light" panose="020F0302020204030204" pitchFamily="34" charset="0"/>
              </a:rPr>
              <a:t>environement</a:t>
            </a:r>
            <a:endParaRPr lang="fr-FR" sz="1200" kern="1800" dirty="0">
              <a:solidFill>
                <a:srgbClr val="002060"/>
              </a:solidFill>
              <a:effectLst/>
              <a:latin typeface="Calibri Light" panose="020F0302020204030204" pitchFamily="34" charset="0"/>
            </a:endParaRP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IMAGE 1</a:t>
            </a:r>
          </a:p>
          <a:p>
            <a:r>
              <a:rPr lang="fr-FR" sz="1200" kern="1800" dirty="0">
                <a:solidFill>
                  <a:srgbClr val="002060"/>
                </a:solidFill>
                <a:effectLst/>
                <a:latin typeface="Calibri Light" panose="020F0302020204030204" pitchFamily="34" charset="0"/>
              </a:rPr>
              <a:t>As </a:t>
            </a:r>
            <a:r>
              <a:rPr lang="fr-FR" sz="1200" kern="1800" dirty="0" err="1">
                <a:solidFill>
                  <a:srgbClr val="002060"/>
                </a:solidFill>
                <a:effectLst/>
                <a:latin typeface="Calibri Light" panose="020F0302020204030204" pitchFamily="34" charset="0"/>
              </a:rPr>
              <a:t>we</a:t>
            </a:r>
            <a:r>
              <a:rPr lang="fr-FR" sz="1200" kern="1800" dirty="0">
                <a:solidFill>
                  <a:srgbClr val="002060"/>
                </a:solidFill>
                <a:effectLst/>
                <a:latin typeface="Calibri Light" panose="020F0302020204030204" pitchFamily="34" charset="0"/>
              </a:rPr>
              <a:t> can live </a:t>
            </a:r>
            <a:r>
              <a:rPr lang="fr-FR" sz="1200" kern="1800" dirty="0" err="1">
                <a:solidFill>
                  <a:srgbClr val="002060"/>
                </a:solidFill>
                <a:effectLst/>
                <a:latin typeface="Calibri Light" panose="020F0302020204030204" pitchFamily="34" charset="0"/>
              </a:rPr>
              <a:t>now</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climatic</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is</a:t>
            </a:r>
            <a:r>
              <a:rPr lang="fr-FR" sz="1200" kern="1800" dirty="0">
                <a:solidFill>
                  <a:srgbClr val="002060"/>
                </a:solidFill>
                <a:effectLst/>
                <a:latin typeface="Calibri Light" panose="020F0302020204030204" pitchFamily="34" charset="0"/>
              </a:rPr>
              <a:t> more and more visible</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800" dirty="0" err="1">
                <a:solidFill>
                  <a:srgbClr val="002060"/>
                </a:solidFill>
                <a:effectLst/>
                <a:latin typeface="Calibri Light" panose="020F0302020204030204" pitchFamily="34" charset="0"/>
              </a:rPr>
              <a:t>That’s</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why</a:t>
            </a:r>
            <a:r>
              <a:rPr lang="fr-FR" sz="1200" kern="1800" dirty="0">
                <a:solidFill>
                  <a:srgbClr val="002060"/>
                </a:solidFill>
                <a:effectLst/>
                <a:latin typeface="Calibri Light" panose="020F0302020204030204" pitchFamily="34" charset="0"/>
              </a:rPr>
              <a:t>, I </a:t>
            </a:r>
            <a:r>
              <a:rPr lang="fr-FR" sz="1200" kern="1800" dirty="0" err="1">
                <a:solidFill>
                  <a:srgbClr val="002060"/>
                </a:solidFill>
                <a:effectLst/>
                <a:latin typeface="Calibri Light" panose="020F0302020204030204" pitchFamily="34" charset="0"/>
              </a:rPr>
              <a:t>choosed</a:t>
            </a:r>
            <a:r>
              <a:rPr lang="fr-FR" sz="1200" kern="1800" dirty="0">
                <a:solidFill>
                  <a:srgbClr val="002060"/>
                </a:solidFill>
                <a:effectLst/>
                <a:latin typeface="Calibri Light" panose="020F0302020204030204" pitchFamily="34" charset="0"/>
              </a:rPr>
              <a:t> to </a:t>
            </a:r>
            <a:r>
              <a:rPr lang="fr-FR" sz="1200" kern="1800" dirty="0" err="1">
                <a:solidFill>
                  <a:srgbClr val="002060"/>
                </a:solidFill>
                <a:effectLst/>
                <a:latin typeface="Calibri Light" panose="020F0302020204030204" pitchFamily="34" charset="0"/>
              </a:rPr>
              <a:t>create</a:t>
            </a:r>
            <a:r>
              <a:rPr lang="fr-FR" sz="1200" kern="1800" dirty="0">
                <a:solidFill>
                  <a:srgbClr val="002060"/>
                </a:solidFill>
                <a:effectLst/>
                <a:latin typeface="Calibri Light" panose="020F0302020204030204" pitchFamily="34" charset="0"/>
              </a:rPr>
              <a:t> a platform </a:t>
            </a:r>
            <a:r>
              <a:rPr lang="fr-FR" sz="1200" kern="1800" dirty="0" err="1">
                <a:solidFill>
                  <a:srgbClr val="002060"/>
                </a:solidFill>
                <a:effectLst/>
                <a:latin typeface="Calibri Light" panose="020F0302020204030204" pitchFamily="34" charset="0"/>
              </a:rPr>
              <a:t>who</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will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called</a:t>
            </a:r>
            <a:r>
              <a:rPr lang="fr-FR" sz="1200" kern="1800" dirty="0">
                <a:solidFill>
                  <a:srgbClr val="002060"/>
                </a:solidFill>
                <a:effectLst/>
                <a:latin typeface="Calibri Light" panose="020F0302020204030204" pitchFamily="34" charset="0"/>
              </a:rPr>
              <a:t> « Change ton climat » </a:t>
            </a:r>
            <a:r>
              <a:rPr lang="fr-FR" sz="1200" dirty="0"/>
              <a:t>L ANCE 2</a:t>
            </a:r>
          </a:p>
          <a:p>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to </a:t>
            </a:r>
            <a:r>
              <a:rPr lang="fr-FR" sz="1200" kern="1800" dirty="0" err="1">
                <a:solidFill>
                  <a:srgbClr val="002060"/>
                </a:solidFill>
                <a:effectLst/>
                <a:latin typeface="Calibri Light" panose="020F0302020204030204" pitchFamily="34" charset="0"/>
              </a:rPr>
              <a:t>fight</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against</a:t>
            </a:r>
            <a:r>
              <a:rPr lang="fr-FR" sz="1200" kern="1800" dirty="0">
                <a:solidFill>
                  <a:srgbClr val="002060"/>
                </a:solidFill>
                <a:effectLst/>
                <a:latin typeface="Calibri Light" panose="020F0302020204030204" pitchFamily="34" charset="0"/>
              </a:rPr>
              <a:t> the global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with</a:t>
            </a:r>
            <a:r>
              <a:rPr lang="fr-FR" sz="1200" kern="1800" dirty="0">
                <a:solidFill>
                  <a:srgbClr val="002060"/>
                </a:solidFill>
                <a:effectLst/>
                <a:latin typeface="Calibri Light" panose="020F0302020204030204" pitchFamily="34" charset="0"/>
              </a:rPr>
              <a:t> simple and </a:t>
            </a:r>
            <a:r>
              <a:rPr lang="fr-FR" sz="1200" kern="1800" dirty="0" err="1">
                <a:solidFill>
                  <a:srgbClr val="002060"/>
                </a:solidFill>
                <a:effectLst/>
                <a:latin typeface="Calibri Light" panose="020F0302020204030204" pitchFamily="34" charset="0"/>
              </a:rPr>
              <a:t>playful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environmental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awarness</a:t>
            </a:r>
            <a:r>
              <a:rPr lang="fr-FR" sz="1200" kern="1800" dirty="0">
                <a:solidFill>
                  <a:srgbClr val="002060"/>
                </a:solidFill>
                <a:effectLst/>
                <a:latin typeface="Calibri Light" panose="020F0302020204030204" pitchFamily="34" charset="0"/>
              </a:rPr>
              <a:t> for change all of </a:t>
            </a:r>
            <a:r>
              <a:rPr lang="fr-FR" sz="1200" kern="1800" dirty="0" err="1">
                <a:solidFill>
                  <a:srgbClr val="002060"/>
                </a:solidFill>
                <a:effectLst/>
                <a:latin typeface="Calibri Light" panose="020F0302020204030204" pitchFamily="34" charset="0"/>
              </a:rPr>
              <a:t>that</a:t>
            </a:r>
            <a:r>
              <a:rPr lang="fr-FR" sz="1200" kern="1800" dirty="0">
                <a:solidFill>
                  <a:srgbClr val="002060"/>
                </a:solidFill>
                <a:effectLst/>
                <a:latin typeface="Calibri Light" panose="020F0302020204030204" pitchFamily="34" charset="0"/>
              </a:rPr>
              <a:t>.</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3</a:t>
            </a:r>
          </a:p>
          <a:p>
            <a:r>
              <a:rPr lang="fr-FR" dirty="0"/>
              <a:t>                                                                                                                                                                                                                                                                                                                                                                                                                                                                                                                                                                                                                                                                                                                                                                                                                                                             </a:t>
            </a:r>
          </a:p>
          <a:p>
            <a:endParaRPr lang="fr-FR" dirty="0"/>
          </a:p>
          <a:p>
            <a:endParaRPr lang="fr-FR" dirty="0"/>
          </a:p>
          <a:p>
            <a:endParaRPr lang="fr-FR" dirty="0"/>
          </a:p>
          <a:p>
            <a:endParaRPr lang="fr-FR" dirty="0"/>
          </a:p>
          <a:p>
            <a:endParaRPr lang="fr-FR" dirty="0"/>
          </a:p>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a fait appel à mes services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So </a:t>
            </a:r>
            <a:r>
              <a:rPr lang="fr-FR" dirty="0" err="1"/>
              <a:t>I’m</a:t>
            </a:r>
            <a:r>
              <a:rPr lang="fr-FR" dirty="0"/>
              <a:t> building a </a:t>
            </a:r>
            <a:r>
              <a:rPr lang="fr-FR" dirty="0" err="1"/>
              <a:t>Website</a:t>
            </a:r>
            <a:r>
              <a:rPr lang="fr-FR" dirty="0"/>
              <a:t> 				</a:t>
            </a:r>
            <a:r>
              <a:rPr lang="fr-FR" dirty="0">
                <a:solidFill>
                  <a:srgbClr val="FF0000"/>
                </a:solidFill>
              </a:rPr>
              <a:t>LANCE 1</a:t>
            </a:r>
          </a:p>
          <a:p>
            <a:r>
              <a:rPr lang="fr-FR" dirty="0" err="1"/>
              <a:t>Where</a:t>
            </a:r>
            <a:r>
              <a:rPr lang="fr-FR" dirty="0"/>
              <a:t> </a:t>
            </a:r>
            <a:r>
              <a:rPr lang="fr-FR" dirty="0" err="1"/>
              <a:t>visitors</a:t>
            </a:r>
            <a:r>
              <a:rPr lang="fr-FR" dirty="0"/>
              <a:t> can </a:t>
            </a:r>
            <a:r>
              <a:rPr lang="fr-FR" dirty="0" err="1"/>
              <a:t>inform</a:t>
            </a:r>
            <a:r>
              <a:rPr lang="fr-FR" dirty="0"/>
              <a:t> </a:t>
            </a:r>
            <a:r>
              <a:rPr lang="fr-FR" dirty="0" err="1"/>
              <a:t>themselves</a:t>
            </a:r>
            <a:r>
              <a:rPr lang="fr-FR" dirty="0"/>
              <a:t> 			LANCE 2</a:t>
            </a:r>
          </a:p>
          <a:p>
            <a:r>
              <a:rPr lang="fr-FR" dirty="0"/>
              <a:t>About </a:t>
            </a:r>
            <a:r>
              <a:rPr lang="fr-FR" dirty="0" err="1"/>
              <a:t>this</a:t>
            </a:r>
            <a:r>
              <a:rPr lang="fr-FR" dirty="0"/>
              <a:t> </a:t>
            </a:r>
            <a:r>
              <a:rPr lang="fr-FR" dirty="0" err="1"/>
              <a:t>subject</a:t>
            </a:r>
            <a:r>
              <a:rPr lang="fr-FR" dirty="0"/>
              <a:t> and </a:t>
            </a:r>
            <a:r>
              <a:rPr lang="fr-FR" dirty="0" err="1"/>
              <a:t>they</a:t>
            </a:r>
            <a:r>
              <a:rPr lang="fr-FR" dirty="0"/>
              <a:t> can </a:t>
            </a:r>
            <a:r>
              <a:rPr lang="fr-FR" dirty="0" err="1"/>
              <a:t>become</a:t>
            </a:r>
            <a:r>
              <a:rPr lang="fr-FR" dirty="0"/>
              <a:t> </a:t>
            </a:r>
            <a:r>
              <a:rPr lang="fr-FR" dirty="0" err="1"/>
              <a:t>actors</a:t>
            </a:r>
            <a:r>
              <a:rPr lang="fr-FR" dirty="0"/>
              <a:t>     		LANCE 3</a:t>
            </a:r>
          </a:p>
          <a:p>
            <a:r>
              <a:rPr lang="fr-FR" dirty="0"/>
              <a:t>of the </a:t>
            </a:r>
            <a:r>
              <a:rPr lang="fr-FR" dirty="0" err="1"/>
              <a:t>climatic</a:t>
            </a:r>
            <a:r>
              <a:rPr lang="fr-FR" dirty="0"/>
              <a:t> transition </a:t>
            </a:r>
            <a:r>
              <a:rPr lang="fr-FR" dirty="0" err="1"/>
              <a:t>thanks</a:t>
            </a:r>
            <a:r>
              <a:rPr lang="fr-FR" dirty="0"/>
              <a:t> to tip </a:t>
            </a:r>
            <a:r>
              <a:rPr lang="fr-FR" dirty="0" err="1"/>
              <a:t>sheets</a:t>
            </a:r>
            <a:r>
              <a:rPr lang="fr-FR" dirty="0"/>
              <a:t> to </a:t>
            </a:r>
            <a:r>
              <a:rPr lang="fr-FR" dirty="0" err="1"/>
              <a:t>reduice</a:t>
            </a:r>
            <a:r>
              <a:rPr lang="fr-FR" dirty="0"/>
              <a:t> </a:t>
            </a:r>
            <a:r>
              <a:rPr lang="fr-FR" dirty="0" err="1"/>
              <a:t>their</a:t>
            </a:r>
            <a:r>
              <a:rPr lang="fr-FR" dirty="0"/>
              <a:t> </a:t>
            </a:r>
            <a:r>
              <a:rPr lang="fr-FR" dirty="0" err="1"/>
              <a:t>carbon</a:t>
            </a:r>
            <a:r>
              <a:rPr lang="fr-FR" dirty="0"/>
              <a:t> </a:t>
            </a:r>
            <a:r>
              <a:rPr lang="fr-FR" dirty="0" err="1"/>
              <a:t>footprint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Through</a:t>
            </a:r>
            <a:r>
              <a:rPr lang="fr-FR" dirty="0"/>
              <a:t> Forums, </a:t>
            </a:r>
            <a:r>
              <a:rPr lang="fr-FR" dirty="0" err="1"/>
              <a:t>they</a:t>
            </a:r>
            <a:r>
              <a:rPr lang="fr-FR" dirty="0"/>
              <a:t> </a:t>
            </a:r>
            <a:r>
              <a:rPr lang="fr-FR" dirty="0" err="1"/>
              <a:t>also</a:t>
            </a:r>
            <a:r>
              <a:rPr lang="fr-FR" dirty="0"/>
              <a:t> can </a:t>
            </a:r>
            <a:r>
              <a:rPr lang="fr-FR" dirty="0" err="1"/>
              <a:t>discuss</a:t>
            </a:r>
            <a:r>
              <a:rPr lang="fr-FR" dirty="0"/>
              <a:t> 			LANCE 4</a:t>
            </a:r>
          </a:p>
          <a:p>
            <a:r>
              <a:rPr lang="fr-FR" dirty="0" err="1"/>
              <a:t>with</a:t>
            </a:r>
            <a:r>
              <a:rPr lang="fr-FR" dirty="0"/>
              <a:t> </a:t>
            </a:r>
            <a:r>
              <a:rPr lang="fr-FR" dirty="0" err="1"/>
              <a:t>other</a:t>
            </a:r>
            <a:r>
              <a:rPr lang="fr-FR" dirty="0"/>
              <a:t> </a:t>
            </a:r>
            <a:r>
              <a:rPr lang="fr-FR" dirty="0" err="1"/>
              <a:t>users</a:t>
            </a:r>
            <a:r>
              <a:rPr lang="fr-FR" dirty="0"/>
              <a:t> to deal </a:t>
            </a:r>
            <a:r>
              <a:rPr lang="fr-FR" dirty="0" err="1"/>
              <a:t>with</a:t>
            </a:r>
            <a:r>
              <a:rPr lang="fr-FR" dirty="0"/>
              <a:t> questions and solutions.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few </a:t>
            </a:r>
            <a:r>
              <a:rPr lang="fr-FR" dirty="0" err="1"/>
              <a:t>technical</a:t>
            </a:r>
            <a:r>
              <a:rPr lang="fr-FR" dirty="0"/>
              <a:t> </a:t>
            </a:r>
            <a:r>
              <a:rPr lang="fr-FR" dirty="0" err="1"/>
              <a:t>contrainst</a:t>
            </a:r>
            <a:r>
              <a:rPr lang="fr-FR" dirty="0"/>
              <a:t>: the </a:t>
            </a:r>
            <a:r>
              <a:rPr lang="fr-FR" dirty="0" err="1"/>
              <a:t>website</a:t>
            </a:r>
            <a:r>
              <a:rPr lang="fr-FR" dirty="0"/>
              <a:t> </a:t>
            </a:r>
            <a:r>
              <a:rPr lang="fr-FR" dirty="0" err="1"/>
              <a:t>will</a:t>
            </a:r>
            <a:r>
              <a:rPr lang="fr-FR" dirty="0"/>
              <a:t> </a:t>
            </a:r>
            <a:r>
              <a:rPr lang="fr-FR" dirty="0" err="1"/>
              <a:t>be</a:t>
            </a:r>
            <a:r>
              <a:rPr lang="fr-FR" dirty="0"/>
              <a:t> scalable for all </a:t>
            </a:r>
            <a:r>
              <a:rPr lang="fr-FR" dirty="0" err="1"/>
              <a:t>device</a:t>
            </a:r>
            <a:r>
              <a:rPr lang="fr-FR" dirty="0"/>
              <a:t>		 LANCE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and </a:t>
            </a:r>
            <a:r>
              <a:rPr lang="en-US" sz="1200" kern="1800" dirty="0">
                <a:solidFill>
                  <a:srgbClr val="002060"/>
                </a:solidFill>
                <a:effectLst/>
                <a:latin typeface="Calibri Light" panose="020F0302020204030204" pitchFamily="34" charset="0"/>
                <a:ea typeface="Times New Roman" panose="02020603050405020304" pitchFamily="18" charset="0"/>
              </a:rPr>
              <a:t>accessible to all the people so the font will change for the dyslexic persons and the color for the color-blind ones . LANCE 6</a:t>
            </a:r>
            <a:r>
              <a:rPr lang="fr-FR" dirty="0">
                <a:effectLst/>
              </a:rPr>
              <a:t> </a:t>
            </a:r>
            <a:endParaRPr lang="fr-FR" dirty="0"/>
          </a:p>
          <a:p>
            <a:endParaRPr lang="fr-FR" dirty="0"/>
          </a:p>
          <a:p>
            <a:r>
              <a:rPr lang="fr-FR" dirty="0"/>
              <a:t>The app </a:t>
            </a:r>
            <a:r>
              <a:rPr lang="fr-FR" dirty="0" err="1"/>
              <a:t>will</a:t>
            </a:r>
            <a:r>
              <a:rPr lang="fr-FR" dirty="0"/>
              <a:t> </a:t>
            </a:r>
            <a:r>
              <a:rPr lang="fr-FR" dirty="0" err="1"/>
              <a:t>be</a:t>
            </a:r>
            <a:r>
              <a:rPr lang="fr-FR" dirty="0"/>
              <a:t> </a:t>
            </a:r>
            <a:r>
              <a:rPr lang="fr-FR" dirty="0" err="1"/>
              <a:t>built</a:t>
            </a:r>
            <a:r>
              <a:rPr lang="fr-FR" dirty="0"/>
              <a:t> </a:t>
            </a:r>
            <a:r>
              <a:rPr lang="fr-FR" dirty="0" err="1"/>
              <a:t>with</a:t>
            </a:r>
            <a:r>
              <a:rPr lang="fr-FR" dirty="0"/>
              <a:t> HTML CSS Javascript and Bootstrap for the front end.  LANCE 7</a:t>
            </a:r>
          </a:p>
          <a:p>
            <a:r>
              <a:rPr lang="fr-FR" dirty="0"/>
              <a:t>For the Back end, I </a:t>
            </a:r>
            <a:r>
              <a:rPr lang="fr-FR" dirty="0" err="1"/>
              <a:t>will</a:t>
            </a:r>
            <a:r>
              <a:rPr lang="fr-FR" dirty="0"/>
              <a:t> use PHP </a:t>
            </a:r>
            <a:r>
              <a:rPr lang="fr-FR" dirty="0" err="1"/>
              <a:t>Language</a:t>
            </a:r>
            <a:r>
              <a:rPr lang="fr-FR" dirty="0"/>
              <a:t>.</a:t>
            </a:r>
          </a:p>
          <a:p>
            <a:endParaRPr lang="fr-FR" dirty="0"/>
          </a:p>
          <a:p>
            <a:endParaRPr lang="fr-FR" dirty="0"/>
          </a:p>
          <a:p>
            <a:r>
              <a:rPr lang="fr-FR" dirty="0"/>
              <a:t>And </a:t>
            </a:r>
            <a:r>
              <a:rPr lang="fr-FR" dirty="0" err="1"/>
              <a:t>now</a:t>
            </a:r>
            <a:r>
              <a:rPr lang="fr-FR" dirty="0"/>
              <a:t> The </a:t>
            </a:r>
            <a:r>
              <a:rPr lang="fr-FR" dirty="0" err="1"/>
              <a:t>rest</a:t>
            </a:r>
            <a:r>
              <a:rPr lang="fr-FR" dirty="0"/>
              <a:t> of </a:t>
            </a:r>
            <a:r>
              <a:rPr lang="fr-FR" dirty="0" err="1"/>
              <a:t>presentation</a:t>
            </a:r>
            <a:r>
              <a:rPr lang="fr-FR" dirty="0"/>
              <a:t> </a:t>
            </a:r>
            <a:r>
              <a:rPr lang="fr-FR" dirty="0" err="1"/>
              <a:t>will</a:t>
            </a:r>
            <a:r>
              <a:rPr lang="fr-FR" dirty="0"/>
              <a:t> </a:t>
            </a:r>
            <a:r>
              <a:rPr lang="fr-FR" dirty="0" err="1"/>
              <a:t>be</a:t>
            </a:r>
            <a:r>
              <a:rPr lang="fr-FR" dirty="0"/>
              <a:t> in French</a:t>
            </a:r>
          </a:p>
          <a:p>
            <a:endParaRPr lang="fr-FR" dirty="0"/>
          </a:p>
          <a:p>
            <a:endParaRPr lang="fr-FR" dirty="0"/>
          </a:p>
          <a:p>
            <a:endParaRPr lang="fr-FR" dirty="0"/>
          </a:p>
          <a:p>
            <a:endParaRPr lang="fr-FR" dirty="0"/>
          </a:p>
          <a:p>
            <a:endParaRPr lang="fr-FR" dirty="0"/>
          </a:p>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4</a:t>
            </a:fld>
            <a:endParaRPr lang="fr-FR"/>
          </a:p>
        </p:txBody>
      </p:sp>
    </p:spTree>
    <p:extLst>
      <p:ext uri="{BB962C8B-B14F-4D97-AF65-F5344CB8AC3E}">
        <p14:creationId xmlns:p14="http://schemas.microsoft.com/office/powerpoint/2010/main" val="265856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5</a:t>
            </a:fld>
            <a:endParaRPr lang="fr-FR"/>
          </a:p>
        </p:txBody>
      </p:sp>
    </p:spTree>
    <p:extLst>
      <p:ext uri="{BB962C8B-B14F-4D97-AF65-F5344CB8AC3E}">
        <p14:creationId xmlns:p14="http://schemas.microsoft.com/office/powerpoint/2010/main" val="195538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6</a:t>
            </a:fld>
            <a:endParaRPr lang="fr-FR"/>
          </a:p>
        </p:txBody>
      </p:sp>
    </p:spTree>
    <p:extLst>
      <p:ext uri="{BB962C8B-B14F-4D97-AF65-F5344CB8AC3E}">
        <p14:creationId xmlns:p14="http://schemas.microsoft.com/office/powerpoint/2010/main" val="1420656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7</a:t>
            </a:fld>
            <a:endParaRPr lang="fr-FR"/>
          </a:p>
        </p:txBody>
      </p:sp>
    </p:spTree>
    <p:extLst>
      <p:ext uri="{BB962C8B-B14F-4D97-AF65-F5344CB8AC3E}">
        <p14:creationId xmlns:p14="http://schemas.microsoft.com/office/powerpoint/2010/main" val="223649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8</a:t>
            </a:fld>
            <a:endParaRPr lang="fr-FR"/>
          </a:p>
        </p:txBody>
      </p:sp>
    </p:spTree>
    <p:extLst>
      <p:ext uri="{BB962C8B-B14F-4D97-AF65-F5344CB8AC3E}">
        <p14:creationId xmlns:p14="http://schemas.microsoft.com/office/powerpoint/2010/main" val="353576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des fonctionnalités  qu’offre un système au utilisateur.</a:t>
            </a:r>
          </a:p>
          <a:p>
            <a:endParaRPr lang="fr-FR" dirty="0"/>
          </a:p>
          <a:p>
            <a:r>
              <a:rPr lang="fr-FR" dirty="0"/>
              <a:t>Acteur :  Ce sont tous les utilisateurs externes au système, cela peut être des humain ou d’autre programmes</a:t>
            </a:r>
          </a:p>
          <a:p>
            <a:endParaRPr lang="fr-FR" dirty="0"/>
          </a:p>
          <a:p>
            <a:r>
              <a:rPr lang="fr-FR" dirty="0"/>
              <a:t>Héritage ou généralisation, c’est le fait qu’un acteur hérite de toutes les fonctionnalités d’un autre acteur tout en gardant les siennes</a:t>
            </a:r>
          </a:p>
          <a:p>
            <a:endParaRPr lang="fr-FR" dirty="0"/>
          </a:p>
          <a:p>
            <a:r>
              <a:rPr lang="fr-FR" dirty="0" err="1"/>
              <a:t>Include</a:t>
            </a:r>
            <a:r>
              <a:rPr lang="fr-FR" dirty="0"/>
              <a:t> c’est la relation entre 2 use case. Cette relation est obligatoire pour le déroulement de l’utilisation</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9</a:t>
            </a:fld>
            <a:endParaRPr lang="fr-FR"/>
          </a:p>
        </p:txBody>
      </p:sp>
    </p:spTree>
    <p:extLst>
      <p:ext uri="{BB962C8B-B14F-4D97-AF65-F5344CB8AC3E}">
        <p14:creationId xmlns:p14="http://schemas.microsoft.com/office/powerpoint/2010/main" val="396209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06/11/2023</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06/11/2023</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06/11/2023</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06/11/2023</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06/11/2023</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06/11/2023</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06/11/2023</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06/11/2023</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06/11/2023</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06/11/2023</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06/11/2023</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06/11/2023</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C65D9-7694-1F47-B297-D1FBCA40C39F}" type="slidenum">
              <a:rPr lang="fr-FR" smtClean="0"/>
              <a:t>‹N°›</a:t>
            </a:fld>
            <a:endParaRPr lang="fr-FR"/>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6.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figma.com/proto/OU3osqiKgVXQNatRyUwC4j/Wireframe?page-id=19%3A273&amp;type=design&amp;node-id=19-274&amp;viewport=197%2C96%2C0.08&amp;t=BurCztctn954dehJ-1&amp;scaling=min-zoom&amp;starting-point-node-id=19%3A274&amp;mode=design" TargetMode="External"/><Relationship Id="rId5" Type="http://schemas.openxmlformats.org/officeDocument/2006/relationships/hyperlink" Target="https://www.figma.com/proto/OU3osqiKgVXQNatRyUwC4j/Wireframe?page-id=0%3A1&amp;type=design&amp;node-id=2-2&amp;viewport=339%2C134%2C0.16&amp;t=oEeILdwUHQW9qD96-1&amp;scaling=scale-down&amp;starting-point-node-id=2%3A2&amp;mode=design"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hyperlink" Target="https://www.figma.com/proto/wRypFQBMRwhl9633Y6XMbJ/Mockup?page-id=36%3A2612&amp;type=design&amp;node-id=36-2636&amp;viewport=525%2C150%2C0.05&amp;t=urRYuCQNbynRAz5X-1&amp;scaling=min-zoom&amp;starting-point-node-id=36%3A2636&amp;mode=design" TargetMode="External"/><Relationship Id="rId3" Type="http://schemas.openxmlformats.org/officeDocument/2006/relationships/image" Target="../media/image2.png"/><Relationship Id="rId7" Type="http://schemas.openxmlformats.org/officeDocument/2006/relationships/hyperlink" Target="https://www.figma.com/proto/wRypFQBMRwhl9633Y6XMbJ/Mockup?page-id=0%3A1&amp;type=design&amp;node-id=2-118&amp;viewport=577%2C68%2C0.11&amp;t=OP3aOBHXrojB5HLh-1&amp;scaling=scale-down&amp;starting-point-node-id=2%3A118&amp;mode=desig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diagramme, Parallèle, ligne&#10;&#10;Description générée automatiquement">
            <a:extLst>
              <a:ext uri="{FF2B5EF4-FFF2-40B4-BE49-F238E27FC236}">
                <a16:creationId xmlns:a16="http://schemas.microsoft.com/office/drawing/2014/main" id="{702A093B-DE8D-037F-7E83-02B105126C79}"/>
              </a:ext>
            </a:extLst>
          </p:cNvPr>
          <p:cNvPicPr>
            <a:picLocks noChangeAspect="1"/>
          </p:cNvPicPr>
          <p:nvPr/>
        </p:nvPicPr>
        <p:blipFill>
          <a:blip r:embed="rId3"/>
          <a:stretch>
            <a:fillRect/>
          </a:stretch>
        </p:blipFill>
        <p:spPr>
          <a:xfrm>
            <a:off x="4163588" y="1155700"/>
            <a:ext cx="3864824" cy="5702300"/>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4">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728632" cy="369332"/>
          </a:xfrm>
          <a:prstGeom prst="rect">
            <a:avLst/>
          </a:prstGeom>
          <a:noFill/>
        </p:spPr>
        <p:txBody>
          <a:bodyPr wrap="none" rtlCol="0">
            <a:spAutoFit/>
          </a:bodyPr>
          <a:lstStyle/>
          <a:p>
            <a:r>
              <a:rPr lang="fr-FR" dirty="0">
                <a:solidFill>
                  <a:srgbClr val="368C83"/>
                </a:solidFill>
                <a:latin typeface="Montserrat Medium" pitchFamily="2" charset="77"/>
              </a:rPr>
              <a:t>Diagramme d’activité</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5"/>
          <a:stretch>
            <a:fillRect/>
          </a:stretch>
        </p:blipFill>
        <p:spPr>
          <a:xfrm>
            <a:off x="-12979" y="-15910"/>
            <a:ext cx="7772400" cy="1380344"/>
          </a:xfrm>
          <a:prstGeom prst="rect">
            <a:avLst/>
          </a:prstGeom>
        </p:spPr>
      </p:pic>
    </p:spTree>
    <p:extLst>
      <p:ext uri="{BB962C8B-B14F-4D97-AF65-F5344CB8AC3E}">
        <p14:creationId xmlns:p14="http://schemas.microsoft.com/office/powerpoint/2010/main" val="20888805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973574F-CE3A-3B58-300B-CE47DC24C9B2}"/>
              </a:ext>
            </a:extLst>
          </p:cNvPr>
          <p:cNvSpPr>
            <a:spLocks noGrp="1"/>
          </p:cNvSpPr>
          <p:nvPr>
            <p:ph type="sldNum" sz="quarter" idx="12"/>
          </p:nvPr>
        </p:nvSpPr>
        <p:spPr/>
        <p:txBody>
          <a:bodyPr/>
          <a:lstStyle/>
          <a:p>
            <a:fld id="{BD2C65D9-7694-1F47-B297-D1FBCA40C39F}" type="slidenum">
              <a:rPr lang="fr-FR" smtClean="0"/>
              <a:t>11</a:t>
            </a:fld>
            <a:endParaRPr lang="fr-FR"/>
          </a:p>
        </p:txBody>
      </p:sp>
      <p:pic>
        <p:nvPicPr>
          <p:cNvPr id="4" name="Image 3" descr="Une image contenant texte, diagramme, ligne, Parallèle&#10;&#10;Description générée automatiquement">
            <a:extLst>
              <a:ext uri="{FF2B5EF4-FFF2-40B4-BE49-F238E27FC236}">
                <a16:creationId xmlns:a16="http://schemas.microsoft.com/office/drawing/2014/main" id="{A977354A-F648-A61B-3615-3A0952679C8A}"/>
              </a:ext>
            </a:extLst>
          </p:cNvPr>
          <p:cNvPicPr>
            <a:picLocks noChangeAspect="1"/>
          </p:cNvPicPr>
          <p:nvPr/>
        </p:nvPicPr>
        <p:blipFill>
          <a:blip r:embed="rId3"/>
          <a:stretch>
            <a:fillRect/>
          </a:stretch>
        </p:blipFill>
        <p:spPr>
          <a:xfrm>
            <a:off x="1834526" y="0"/>
            <a:ext cx="8522948" cy="6858000"/>
          </a:xfrm>
          <a:prstGeom prst="rect">
            <a:avLst/>
          </a:prstGeom>
        </p:spPr>
      </p:pic>
    </p:spTree>
    <p:extLst>
      <p:ext uri="{BB962C8B-B14F-4D97-AF65-F5344CB8AC3E}">
        <p14:creationId xmlns:p14="http://schemas.microsoft.com/office/powerpoint/2010/main" val="9506551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3DD1FDB-FC32-2695-F08E-29CE4D4D9FF3}"/>
              </a:ext>
            </a:extLst>
          </p:cNvPr>
          <p:cNvSpPr>
            <a:spLocks noGrp="1"/>
          </p:cNvSpPr>
          <p:nvPr>
            <p:ph type="sldNum" sz="quarter" idx="12"/>
          </p:nvPr>
        </p:nvSpPr>
        <p:spPr/>
        <p:txBody>
          <a:bodyPr/>
          <a:lstStyle/>
          <a:p>
            <a:fld id="{BD2C65D9-7694-1F47-B297-D1FBCA40C39F}" type="slidenum">
              <a:rPr lang="fr-FR" smtClean="0"/>
              <a:t>12</a:t>
            </a:fld>
            <a:endParaRPr lang="fr-FR"/>
          </a:p>
        </p:txBody>
      </p:sp>
      <p:pic>
        <p:nvPicPr>
          <p:cNvPr id="4" name="Image 3" descr="Une image contenant texte, diagramme, ligne, Tracé&#10;&#10;Description générée automatiquement">
            <a:extLst>
              <a:ext uri="{FF2B5EF4-FFF2-40B4-BE49-F238E27FC236}">
                <a16:creationId xmlns:a16="http://schemas.microsoft.com/office/drawing/2014/main" id="{33773B38-B181-2D66-0075-1D261A13330C}"/>
              </a:ext>
            </a:extLst>
          </p:cNvPr>
          <p:cNvPicPr>
            <a:picLocks noChangeAspect="1"/>
          </p:cNvPicPr>
          <p:nvPr/>
        </p:nvPicPr>
        <p:blipFill>
          <a:blip r:embed="rId3"/>
          <a:stretch>
            <a:fillRect/>
          </a:stretch>
        </p:blipFill>
        <p:spPr>
          <a:xfrm>
            <a:off x="1813624" y="0"/>
            <a:ext cx="8564751" cy="5829454"/>
          </a:xfrm>
          <a:prstGeom prst="rect">
            <a:avLst/>
          </a:prstGeom>
        </p:spPr>
      </p:pic>
    </p:spTree>
    <p:extLst>
      <p:ext uri="{BB962C8B-B14F-4D97-AF65-F5344CB8AC3E}">
        <p14:creationId xmlns:p14="http://schemas.microsoft.com/office/powerpoint/2010/main" val="260543767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159839" cy="369332"/>
          </a:xfrm>
          <a:prstGeom prst="rect">
            <a:avLst/>
          </a:prstGeom>
          <a:noFill/>
        </p:spPr>
        <p:txBody>
          <a:bodyPr wrap="none" rtlCol="0">
            <a:spAutoFit/>
          </a:bodyPr>
          <a:lstStyle/>
          <a:p>
            <a:r>
              <a:rPr lang="fr-FR" dirty="0">
                <a:solidFill>
                  <a:srgbClr val="368C83"/>
                </a:solidFill>
                <a:latin typeface="Montserrat Medium" pitchFamily="2" charset="77"/>
              </a:rPr>
              <a:t>Diagramme de séquence</a:t>
            </a:r>
          </a:p>
        </p:txBody>
      </p:sp>
      <p:pic>
        <p:nvPicPr>
          <p:cNvPr id="9" name="Image 8" descr="Une image contenant texte, reçu, capture d’écran, diagramme&#10;&#10;Description générée automatiquement">
            <a:extLst>
              <a:ext uri="{FF2B5EF4-FFF2-40B4-BE49-F238E27FC236}">
                <a16:creationId xmlns:a16="http://schemas.microsoft.com/office/drawing/2014/main" id="{50AF115C-9D39-110A-4B7D-24F4E9D1C8C3}"/>
              </a:ext>
            </a:extLst>
          </p:cNvPr>
          <p:cNvPicPr>
            <a:picLocks noChangeAspect="1"/>
          </p:cNvPicPr>
          <p:nvPr/>
        </p:nvPicPr>
        <p:blipFill>
          <a:blip r:embed="rId4"/>
          <a:stretch>
            <a:fillRect/>
          </a:stretch>
        </p:blipFill>
        <p:spPr>
          <a:xfrm>
            <a:off x="2430481" y="1181100"/>
            <a:ext cx="7137400" cy="5676900"/>
          </a:xfrm>
          <a:prstGeom prst="rect">
            <a:avLst/>
          </a:prstGeom>
        </p:spPr>
      </p:pic>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4419600" y="0"/>
            <a:ext cx="7772400" cy="1384126"/>
          </a:xfrm>
          <a:prstGeom prst="rect">
            <a:avLst/>
          </a:prstGeom>
        </p:spPr>
      </p:pic>
    </p:spTree>
    <p:extLst>
      <p:ext uri="{BB962C8B-B14F-4D97-AF65-F5344CB8AC3E}">
        <p14:creationId xmlns:p14="http://schemas.microsoft.com/office/powerpoint/2010/main" val="1715428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867545" cy="369332"/>
          </a:xfrm>
          <a:prstGeom prst="rect">
            <a:avLst/>
          </a:prstGeom>
          <a:noFill/>
        </p:spPr>
        <p:txBody>
          <a:bodyPr wrap="none" rtlCol="0">
            <a:spAutoFit/>
          </a:bodyPr>
          <a:lstStyle/>
          <a:p>
            <a:r>
              <a:rPr lang="fr-FR" dirty="0">
                <a:solidFill>
                  <a:srgbClr val="368C83"/>
                </a:solidFill>
                <a:latin typeface="Montserrat Medium" pitchFamily="2" charset="77"/>
              </a:rPr>
              <a:t>HTML</a:t>
            </a:r>
          </a:p>
        </p:txBody>
      </p:sp>
      <p:pic>
        <p:nvPicPr>
          <p:cNvPr id="7" name="Image 6" descr="Une image contenant texte, capture d’écran, Police&#10;&#10;Description générée automatiquement">
            <a:extLst>
              <a:ext uri="{FF2B5EF4-FFF2-40B4-BE49-F238E27FC236}">
                <a16:creationId xmlns:a16="http://schemas.microsoft.com/office/drawing/2014/main" id="{403B2394-B5C8-16E2-BBB2-9779E6D89069}"/>
              </a:ext>
            </a:extLst>
          </p:cNvPr>
          <p:cNvPicPr>
            <a:picLocks noChangeAspect="1"/>
          </p:cNvPicPr>
          <p:nvPr/>
        </p:nvPicPr>
        <p:blipFill>
          <a:blip r:embed="rId4"/>
          <a:stretch>
            <a:fillRect/>
          </a:stretch>
        </p:blipFill>
        <p:spPr>
          <a:xfrm>
            <a:off x="88159" y="1324906"/>
            <a:ext cx="6314343" cy="2755900"/>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5"/>
          <a:stretch>
            <a:fillRect/>
          </a:stretch>
        </p:blipFill>
        <p:spPr>
          <a:xfrm>
            <a:off x="-12979" y="-15910"/>
            <a:ext cx="7772400" cy="1380344"/>
          </a:xfrm>
          <a:prstGeom prst="rect">
            <a:avLst/>
          </a:prstGeom>
        </p:spPr>
      </p:pic>
      <p:pic>
        <p:nvPicPr>
          <p:cNvPr id="9" name="Image 8" descr="Une image contenant texte, Police, ligne, capture d’écran&#10;&#10;Description générée automatiquement">
            <a:extLst>
              <a:ext uri="{FF2B5EF4-FFF2-40B4-BE49-F238E27FC236}">
                <a16:creationId xmlns:a16="http://schemas.microsoft.com/office/drawing/2014/main" id="{0A56CB07-260E-9F57-7E56-6241A3D42095}"/>
              </a:ext>
            </a:extLst>
          </p:cNvPr>
          <p:cNvPicPr>
            <a:picLocks noChangeAspect="1"/>
          </p:cNvPicPr>
          <p:nvPr/>
        </p:nvPicPr>
        <p:blipFill>
          <a:blip r:embed="rId6"/>
          <a:stretch>
            <a:fillRect/>
          </a:stretch>
        </p:blipFill>
        <p:spPr>
          <a:xfrm>
            <a:off x="3581401" y="4192716"/>
            <a:ext cx="7110081" cy="2528759"/>
          </a:xfrm>
          <a:prstGeom prst="rect">
            <a:avLst/>
          </a:prstGeom>
        </p:spPr>
      </p:pic>
    </p:spTree>
    <p:extLst>
      <p:ext uri="{BB962C8B-B14F-4D97-AF65-F5344CB8AC3E}">
        <p14:creationId xmlns:p14="http://schemas.microsoft.com/office/powerpoint/2010/main" val="239976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6713" cy="369332"/>
          </a:xfrm>
          <a:prstGeom prst="rect">
            <a:avLst/>
          </a:prstGeom>
          <a:noFill/>
        </p:spPr>
        <p:txBody>
          <a:bodyPr wrap="none" rtlCol="0">
            <a:spAutoFit/>
          </a:bodyPr>
          <a:lstStyle/>
          <a:p>
            <a:r>
              <a:rPr lang="fr-FR" dirty="0">
                <a:solidFill>
                  <a:srgbClr val="368C83"/>
                </a:solidFill>
                <a:latin typeface="Montserrat Medium" pitchFamily="2" charset="77"/>
              </a:rPr>
              <a:t>CSS</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texte, capture d’écran, Police, nombre&#10;&#10;Description générée automatiquement">
            <a:extLst>
              <a:ext uri="{FF2B5EF4-FFF2-40B4-BE49-F238E27FC236}">
                <a16:creationId xmlns:a16="http://schemas.microsoft.com/office/drawing/2014/main" id="{83BE0E01-E67F-177C-7644-02A13674FB99}"/>
              </a:ext>
            </a:extLst>
          </p:cNvPr>
          <p:cNvPicPr>
            <a:picLocks noChangeAspect="1"/>
          </p:cNvPicPr>
          <p:nvPr/>
        </p:nvPicPr>
        <p:blipFill>
          <a:blip r:embed="rId5"/>
          <a:stretch>
            <a:fillRect/>
          </a:stretch>
        </p:blipFill>
        <p:spPr>
          <a:xfrm>
            <a:off x="1328665" y="1997746"/>
            <a:ext cx="3194833" cy="4049789"/>
          </a:xfrm>
          <a:prstGeom prst="rect">
            <a:avLst/>
          </a:prstGeom>
        </p:spPr>
      </p:pic>
      <p:pic>
        <p:nvPicPr>
          <p:cNvPr id="8" name="Image 7" descr="Une image contenant texte, capture d’écran, Police, nombre&#10;&#10;Description générée automatiquement">
            <a:extLst>
              <a:ext uri="{FF2B5EF4-FFF2-40B4-BE49-F238E27FC236}">
                <a16:creationId xmlns:a16="http://schemas.microsoft.com/office/drawing/2014/main" id="{23986497-52B1-3B65-D883-E46E50C6F146}"/>
              </a:ext>
            </a:extLst>
          </p:cNvPr>
          <p:cNvPicPr>
            <a:picLocks noChangeAspect="1"/>
          </p:cNvPicPr>
          <p:nvPr/>
        </p:nvPicPr>
        <p:blipFill>
          <a:blip r:embed="rId6"/>
          <a:stretch>
            <a:fillRect/>
          </a:stretch>
        </p:blipFill>
        <p:spPr>
          <a:xfrm>
            <a:off x="5821948" y="1763462"/>
            <a:ext cx="3681626" cy="4518359"/>
          </a:xfrm>
          <a:prstGeom prst="rect">
            <a:avLst/>
          </a:prstGeom>
        </p:spPr>
      </p:pic>
    </p:spTree>
    <p:extLst>
      <p:ext uri="{BB962C8B-B14F-4D97-AF65-F5344CB8AC3E}">
        <p14:creationId xmlns:p14="http://schemas.microsoft.com/office/powerpoint/2010/main" val="263097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1366080" cy="369332"/>
          </a:xfrm>
          <a:prstGeom prst="rect">
            <a:avLst/>
          </a:prstGeom>
          <a:noFill/>
        </p:spPr>
        <p:txBody>
          <a:bodyPr wrap="none" rtlCol="0">
            <a:spAutoFit/>
          </a:bodyPr>
          <a:lstStyle/>
          <a:p>
            <a:r>
              <a:rPr lang="fr-FR" dirty="0">
                <a:solidFill>
                  <a:srgbClr val="368C83"/>
                </a:solidFill>
                <a:latin typeface="Montserrat Medium" pitchFamily="2" charset="77"/>
              </a:rPr>
              <a:t>Javascript</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4" name="Image 3" descr="Une image contenant texte, capture d’écran, Police&#10;&#10;Description générée automatiquement">
            <a:extLst>
              <a:ext uri="{FF2B5EF4-FFF2-40B4-BE49-F238E27FC236}">
                <a16:creationId xmlns:a16="http://schemas.microsoft.com/office/drawing/2014/main" id="{DF0785CF-C0A9-B39A-D410-79F92FDF9642}"/>
              </a:ext>
            </a:extLst>
          </p:cNvPr>
          <p:cNvPicPr>
            <a:picLocks noChangeAspect="1"/>
          </p:cNvPicPr>
          <p:nvPr/>
        </p:nvPicPr>
        <p:blipFill>
          <a:blip r:embed="rId5"/>
          <a:stretch>
            <a:fillRect/>
          </a:stretch>
        </p:blipFill>
        <p:spPr>
          <a:xfrm>
            <a:off x="292100" y="2164703"/>
            <a:ext cx="5689785" cy="2826298"/>
          </a:xfrm>
          <a:prstGeom prst="rect">
            <a:avLst/>
          </a:prstGeom>
        </p:spPr>
      </p:pic>
      <p:pic>
        <p:nvPicPr>
          <p:cNvPr id="5" name="Image 4" descr="Une image contenant texte, capture d’écran, Police&#10;&#10;Description générée automatiquement">
            <a:extLst>
              <a:ext uri="{FF2B5EF4-FFF2-40B4-BE49-F238E27FC236}">
                <a16:creationId xmlns:a16="http://schemas.microsoft.com/office/drawing/2014/main" id="{455A6D12-320D-8E51-417E-1D3D2B831F7B}"/>
              </a:ext>
            </a:extLst>
          </p:cNvPr>
          <p:cNvPicPr>
            <a:picLocks noChangeAspect="1"/>
          </p:cNvPicPr>
          <p:nvPr/>
        </p:nvPicPr>
        <p:blipFill>
          <a:blip r:embed="rId6"/>
          <a:stretch>
            <a:fillRect/>
          </a:stretch>
        </p:blipFill>
        <p:spPr>
          <a:xfrm>
            <a:off x="5981885" y="2972600"/>
            <a:ext cx="6051525" cy="912800"/>
          </a:xfrm>
          <a:prstGeom prst="rect">
            <a:avLst/>
          </a:prstGeom>
        </p:spPr>
      </p:pic>
    </p:spTree>
    <p:extLst>
      <p:ext uri="{BB962C8B-B14F-4D97-AF65-F5344CB8AC3E}">
        <p14:creationId xmlns:p14="http://schemas.microsoft.com/office/powerpoint/2010/main" val="81164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17</a:t>
            </a:fld>
            <a:endParaRPr lang="fr-FR"/>
          </a:p>
        </p:txBody>
      </p:sp>
      <p:pic>
        <p:nvPicPr>
          <p:cNvPr id="4" name="Image 3" descr="Une image contenant capture d’écran, Graphique, conception&#10;&#10;Description générée automatiquement">
            <a:extLst>
              <a:ext uri="{FF2B5EF4-FFF2-40B4-BE49-F238E27FC236}">
                <a16:creationId xmlns:a16="http://schemas.microsoft.com/office/drawing/2014/main" id="{3D33DAFF-BCEF-36D5-3C34-A7790B48D426}"/>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5" name="ZoneTexte 4">
            <a:extLst>
              <a:ext uri="{FF2B5EF4-FFF2-40B4-BE49-F238E27FC236}">
                <a16:creationId xmlns:a16="http://schemas.microsoft.com/office/drawing/2014/main" id="{EE2713A8-195A-DBE8-2FBE-2CF7653D66D9}"/>
              </a:ext>
            </a:extLst>
          </p:cNvPr>
          <p:cNvSpPr txBox="1"/>
          <p:nvPr/>
        </p:nvSpPr>
        <p:spPr>
          <a:xfrm>
            <a:off x="425884" y="413358"/>
            <a:ext cx="1366080" cy="369332"/>
          </a:xfrm>
          <a:prstGeom prst="rect">
            <a:avLst/>
          </a:prstGeom>
          <a:noFill/>
        </p:spPr>
        <p:txBody>
          <a:bodyPr wrap="none" rtlCol="0">
            <a:spAutoFit/>
          </a:bodyPr>
          <a:lstStyle/>
          <a:p>
            <a:r>
              <a:rPr lang="fr-FR" dirty="0">
                <a:solidFill>
                  <a:srgbClr val="368C83"/>
                </a:solidFill>
                <a:latin typeface="Montserrat Medium" pitchFamily="2" charset="77"/>
              </a:rPr>
              <a:t>Javascript</a:t>
            </a:r>
          </a:p>
        </p:txBody>
      </p:sp>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4"/>
          <a:stretch>
            <a:fillRect/>
          </a:stretch>
        </p:blipFill>
        <p:spPr>
          <a:xfrm>
            <a:off x="4429432" y="-58993"/>
            <a:ext cx="7772400" cy="1384126"/>
          </a:xfrm>
          <a:prstGeom prst="rect">
            <a:avLst/>
          </a:prstGeom>
        </p:spPr>
      </p:pic>
      <p:pic>
        <p:nvPicPr>
          <p:cNvPr id="12" name="Image 11" descr="Une image contenant texte, capture d’écran, Police&#10;&#10;Description générée automatiquement">
            <a:extLst>
              <a:ext uri="{FF2B5EF4-FFF2-40B4-BE49-F238E27FC236}">
                <a16:creationId xmlns:a16="http://schemas.microsoft.com/office/drawing/2014/main" id="{CFDE1119-8776-B33B-6653-1AB826734547}"/>
              </a:ext>
            </a:extLst>
          </p:cNvPr>
          <p:cNvPicPr>
            <a:picLocks noChangeAspect="1"/>
          </p:cNvPicPr>
          <p:nvPr/>
        </p:nvPicPr>
        <p:blipFill>
          <a:blip r:embed="rId5"/>
          <a:stretch>
            <a:fillRect/>
          </a:stretch>
        </p:blipFill>
        <p:spPr>
          <a:xfrm>
            <a:off x="291302" y="1294114"/>
            <a:ext cx="5804698" cy="5062236"/>
          </a:xfrm>
          <a:prstGeom prst="rect">
            <a:avLst/>
          </a:prstGeom>
        </p:spPr>
      </p:pic>
      <p:pic>
        <p:nvPicPr>
          <p:cNvPr id="14" name="Image 13" descr="Une image contenant texte, capture d’écran, Police, ligne&#10;&#10;Description générée automatiquement">
            <a:extLst>
              <a:ext uri="{FF2B5EF4-FFF2-40B4-BE49-F238E27FC236}">
                <a16:creationId xmlns:a16="http://schemas.microsoft.com/office/drawing/2014/main" id="{C04D62DD-F11D-E04D-E929-3D38037B5C03}"/>
              </a:ext>
            </a:extLst>
          </p:cNvPr>
          <p:cNvPicPr>
            <a:picLocks noChangeAspect="1"/>
          </p:cNvPicPr>
          <p:nvPr/>
        </p:nvPicPr>
        <p:blipFill>
          <a:blip r:embed="rId6"/>
          <a:stretch>
            <a:fillRect/>
          </a:stretch>
        </p:blipFill>
        <p:spPr>
          <a:xfrm>
            <a:off x="6943806" y="2595238"/>
            <a:ext cx="4410219" cy="2177888"/>
          </a:xfrm>
          <a:prstGeom prst="rect">
            <a:avLst/>
          </a:prstGeom>
        </p:spPr>
      </p:pic>
    </p:spTree>
    <p:extLst>
      <p:ext uri="{BB962C8B-B14F-4D97-AF65-F5344CB8AC3E}">
        <p14:creationId xmlns:p14="http://schemas.microsoft.com/office/powerpoint/2010/main" val="11795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1366080" cy="369332"/>
          </a:xfrm>
          <a:prstGeom prst="rect">
            <a:avLst/>
          </a:prstGeom>
          <a:noFill/>
        </p:spPr>
        <p:txBody>
          <a:bodyPr wrap="none" rtlCol="0">
            <a:spAutoFit/>
          </a:bodyPr>
          <a:lstStyle/>
          <a:p>
            <a:r>
              <a:rPr lang="fr-FR" dirty="0">
                <a:solidFill>
                  <a:srgbClr val="368C83"/>
                </a:solidFill>
                <a:latin typeface="Montserrat Medium" pitchFamily="2" charset="77"/>
              </a:rPr>
              <a:t>Javascript</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8" name="Image 7" descr="Une image contenant texte, capture d’écran, Police&#10;&#10;Description générée automatiquement">
            <a:extLst>
              <a:ext uri="{FF2B5EF4-FFF2-40B4-BE49-F238E27FC236}">
                <a16:creationId xmlns:a16="http://schemas.microsoft.com/office/drawing/2014/main" id="{46DC2444-67C5-3606-F54D-4B57348FBF09}"/>
              </a:ext>
            </a:extLst>
          </p:cNvPr>
          <p:cNvPicPr>
            <a:picLocks noChangeAspect="1"/>
          </p:cNvPicPr>
          <p:nvPr/>
        </p:nvPicPr>
        <p:blipFill>
          <a:blip r:embed="rId5"/>
          <a:stretch>
            <a:fillRect/>
          </a:stretch>
        </p:blipFill>
        <p:spPr>
          <a:xfrm>
            <a:off x="1361021" y="1443206"/>
            <a:ext cx="9469959" cy="5338358"/>
          </a:xfrm>
          <a:prstGeom prst="rect">
            <a:avLst/>
          </a:prstGeom>
        </p:spPr>
      </p:pic>
    </p:spTree>
    <p:extLst>
      <p:ext uri="{BB962C8B-B14F-4D97-AF65-F5344CB8AC3E}">
        <p14:creationId xmlns:p14="http://schemas.microsoft.com/office/powerpoint/2010/main" val="2156610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19</a:t>
            </a:fld>
            <a:endParaRPr lang="fr-FR"/>
          </a:p>
        </p:txBody>
      </p:sp>
      <p:pic>
        <p:nvPicPr>
          <p:cNvPr id="4" name="Image 3" descr="Une image contenant capture d’écran, Graphique, conception&#10;&#10;Description générée automatiquement">
            <a:extLst>
              <a:ext uri="{FF2B5EF4-FFF2-40B4-BE49-F238E27FC236}">
                <a16:creationId xmlns:a16="http://schemas.microsoft.com/office/drawing/2014/main" id="{3D33DAFF-BCEF-36D5-3C34-A7790B48D426}"/>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4"/>
          <a:stretch>
            <a:fillRect/>
          </a:stretch>
        </p:blipFill>
        <p:spPr>
          <a:xfrm>
            <a:off x="4429432" y="-58993"/>
            <a:ext cx="7772400" cy="1384126"/>
          </a:xfrm>
          <a:prstGeom prst="rect">
            <a:avLst/>
          </a:prstGeom>
        </p:spPr>
      </p:pic>
      <p:sp>
        <p:nvSpPr>
          <p:cNvPr id="3" name="ZoneTexte 2">
            <a:extLst>
              <a:ext uri="{FF2B5EF4-FFF2-40B4-BE49-F238E27FC236}">
                <a16:creationId xmlns:a16="http://schemas.microsoft.com/office/drawing/2014/main" id="{97D53FA6-9AA5-4DBA-242A-623B41054911}"/>
              </a:ext>
            </a:extLst>
          </p:cNvPr>
          <p:cNvSpPr txBox="1"/>
          <p:nvPr/>
        </p:nvSpPr>
        <p:spPr>
          <a:xfrm>
            <a:off x="4198087" y="2644170"/>
            <a:ext cx="3795825" cy="1569660"/>
          </a:xfrm>
          <a:prstGeom prst="rect">
            <a:avLst/>
          </a:prstGeom>
          <a:noFill/>
        </p:spPr>
        <p:txBody>
          <a:bodyPr wrap="square" rtlCol="0">
            <a:spAutoFit/>
          </a:bodyPr>
          <a:lstStyle/>
          <a:p>
            <a:pPr algn="r"/>
            <a:r>
              <a:rPr lang="fr-FR" sz="9600" dirty="0">
                <a:solidFill>
                  <a:srgbClr val="368C83"/>
                </a:solidFill>
              </a:rPr>
              <a:t>Merci !</a:t>
            </a:r>
          </a:p>
        </p:txBody>
      </p:sp>
    </p:spTree>
    <p:extLst>
      <p:ext uri="{BB962C8B-B14F-4D97-AF65-F5344CB8AC3E}">
        <p14:creationId xmlns:p14="http://schemas.microsoft.com/office/powerpoint/2010/main" val="2974250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lipart, Graphique, illustration, conception&#10;&#10;Description générée automatiquement">
            <a:extLst>
              <a:ext uri="{FF2B5EF4-FFF2-40B4-BE49-F238E27FC236}">
                <a16:creationId xmlns:a16="http://schemas.microsoft.com/office/drawing/2014/main" id="{BE341465-458E-6332-3523-79B42470E895}"/>
              </a:ext>
            </a:extLst>
          </p:cNvPr>
          <p:cNvPicPr>
            <a:picLocks noChangeAspect="1"/>
          </p:cNvPicPr>
          <p:nvPr/>
        </p:nvPicPr>
        <p:blipFill>
          <a:blip r:embed="rId3">
            <a:alphaModFix amt="5000"/>
          </a:blip>
          <a:stretch>
            <a:fillRect/>
          </a:stretch>
        </p:blipFill>
        <p:spPr>
          <a:xfrm>
            <a:off x="-76200" y="120650"/>
            <a:ext cx="6172200" cy="6616700"/>
          </a:xfrm>
          <a:prstGeom prst="rect">
            <a:avLst/>
          </a:prstGeom>
        </p:spPr>
      </p:pic>
      <p:sp>
        <p:nvSpPr>
          <p:cNvPr id="4" name="Espace réservé du numéro de diapositive 3">
            <a:extLst>
              <a:ext uri="{FF2B5EF4-FFF2-40B4-BE49-F238E27FC236}">
                <a16:creationId xmlns:a16="http://schemas.microsoft.com/office/drawing/2014/main" id="{0AB35075-84C6-C3D2-A2F0-0D1A0E97B8D5}"/>
              </a:ext>
            </a:extLst>
          </p:cNvPr>
          <p:cNvSpPr>
            <a:spLocks noGrp="1"/>
          </p:cNvSpPr>
          <p:nvPr>
            <p:ph type="sldNum" sz="quarter" idx="12"/>
          </p:nvPr>
        </p:nvSpPr>
        <p:spPr/>
        <p:txBody>
          <a:bodyPr/>
          <a:lstStyle/>
          <a:p>
            <a:fld id="{BD2C65D9-7694-1F47-B297-D1FBCA40C39F}" type="slidenum">
              <a:rPr lang="fr-FR" smtClean="0"/>
              <a:t>2</a:t>
            </a:fld>
            <a:endParaRPr lang="fr-FR"/>
          </a:p>
        </p:txBody>
      </p:sp>
      <p:sp>
        <p:nvSpPr>
          <p:cNvPr id="7" name="ZoneTexte 6">
            <a:extLst>
              <a:ext uri="{FF2B5EF4-FFF2-40B4-BE49-F238E27FC236}">
                <a16:creationId xmlns:a16="http://schemas.microsoft.com/office/drawing/2014/main" id="{4DF0343D-1926-92CD-E981-B56C83DF88B5}"/>
              </a:ext>
            </a:extLst>
          </p:cNvPr>
          <p:cNvSpPr txBox="1"/>
          <p:nvPr/>
        </p:nvSpPr>
        <p:spPr>
          <a:xfrm>
            <a:off x="1383232" y="1550129"/>
            <a:ext cx="5050971" cy="1169562"/>
          </a:xfrm>
          <a:prstGeom prst="rect">
            <a:avLst/>
          </a:prstGeom>
          <a:noFill/>
        </p:spPr>
        <p:txBody>
          <a:bodyPr wrap="square" rtlCol="0">
            <a:spAutoFit/>
          </a:bodyPr>
          <a:lstStyle/>
          <a:p>
            <a:r>
              <a:rPr lang="fr-FR" sz="1400" dirty="0">
                <a:latin typeface="Montserrat Medium" pitchFamily="2" charset="77"/>
              </a:rPr>
              <a:t>1 – Analyse du besoin</a:t>
            </a:r>
          </a:p>
          <a:p>
            <a:r>
              <a:rPr lang="fr-FR" sz="1400" dirty="0">
                <a:latin typeface="Montserrat Medium" pitchFamily="2" charset="77"/>
              </a:rPr>
              <a:t>	a - Contexte</a:t>
            </a:r>
          </a:p>
          <a:p>
            <a:r>
              <a:rPr lang="fr-FR" sz="1400" dirty="0">
                <a:latin typeface="Montserrat Medium" pitchFamily="2" charset="77"/>
              </a:rPr>
              <a:t>	b - Présentation du projet</a:t>
            </a:r>
          </a:p>
          <a:p>
            <a:r>
              <a:rPr lang="fr-FR" sz="1400" dirty="0">
                <a:latin typeface="Montserrat Medium" pitchFamily="2" charset="77"/>
              </a:rPr>
              <a:t>	c - Le besoin</a:t>
            </a:r>
          </a:p>
          <a:p>
            <a:r>
              <a:rPr lang="fr-FR" sz="1400" dirty="0">
                <a:latin typeface="Montserrat Medium" pitchFamily="2" charset="77"/>
              </a:rPr>
              <a:t>	d - Les contraintes techniques</a:t>
            </a:r>
          </a:p>
        </p:txBody>
      </p:sp>
      <p:sp>
        <p:nvSpPr>
          <p:cNvPr id="10" name="ZoneTexte 9">
            <a:extLst>
              <a:ext uri="{FF2B5EF4-FFF2-40B4-BE49-F238E27FC236}">
                <a16:creationId xmlns:a16="http://schemas.microsoft.com/office/drawing/2014/main" id="{8EB96DD4-5FAA-2EBB-5BC8-761865D389A5}"/>
              </a:ext>
            </a:extLst>
          </p:cNvPr>
          <p:cNvSpPr txBox="1"/>
          <p:nvPr/>
        </p:nvSpPr>
        <p:spPr>
          <a:xfrm>
            <a:off x="1383232" y="4569204"/>
            <a:ext cx="2843408" cy="738667"/>
          </a:xfrm>
          <a:prstGeom prst="rect">
            <a:avLst/>
          </a:prstGeom>
          <a:noFill/>
        </p:spPr>
        <p:txBody>
          <a:bodyPr wrap="square" rtlCol="0">
            <a:spAutoFit/>
          </a:bodyPr>
          <a:lstStyle/>
          <a:p>
            <a:r>
              <a:rPr lang="fr-FR" sz="1400" dirty="0">
                <a:latin typeface="Montserrat Medium" pitchFamily="2" charset="77"/>
              </a:rPr>
              <a:t>3 – Maquettage</a:t>
            </a:r>
          </a:p>
          <a:p>
            <a:r>
              <a:rPr lang="fr-FR" sz="1400" dirty="0">
                <a:latin typeface="Montserrat Medium" pitchFamily="2" charset="77"/>
              </a:rPr>
              <a:t>	a – Wireframe</a:t>
            </a:r>
          </a:p>
          <a:p>
            <a:r>
              <a:rPr lang="fr-FR" sz="1400" dirty="0">
                <a:latin typeface="Montserrat Medium" pitchFamily="2" charset="77"/>
              </a:rPr>
              <a:t>	b – </a:t>
            </a:r>
            <a:r>
              <a:rPr lang="fr-FR" sz="1400" dirty="0" err="1">
                <a:latin typeface="Montserrat Medium" pitchFamily="2" charset="77"/>
              </a:rPr>
              <a:t>Mockup</a:t>
            </a:r>
            <a:endParaRPr lang="fr-FR" sz="1400" dirty="0">
              <a:latin typeface="Montserrat Medium" pitchFamily="2" charset="77"/>
            </a:endParaRPr>
          </a:p>
        </p:txBody>
      </p:sp>
      <p:sp>
        <p:nvSpPr>
          <p:cNvPr id="11" name="ZoneTexte 10">
            <a:extLst>
              <a:ext uri="{FF2B5EF4-FFF2-40B4-BE49-F238E27FC236}">
                <a16:creationId xmlns:a16="http://schemas.microsoft.com/office/drawing/2014/main" id="{3267C06D-26D4-A8FC-1ACF-08F70FE12B10}"/>
              </a:ext>
            </a:extLst>
          </p:cNvPr>
          <p:cNvSpPr txBox="1"/>
          <p:nvPr/>
        </p:nvSpPr>
        <p:spPr>
          <a:xfrm>
            <a:off x="1357997" y="3335239"/>
            <a:ext cx="1741182" cy="369332"/>
          </a:xfrm>
          <a:prstGeom prst="rect">
            <a:avLst/>
          </a:prstGeom>
          <a:noFill/>
        </p:spPr>
        <p:txBody>
          <a:bodyPr wrap="none" rtlCol="0">
            <a:spAutoFit/>
          </a:bodyPr>
          <a:lstStyle/>
          <a:p>
            <a:r>
              <a:rPr lang="fr-FR" dirty="0"/>
              <a:t>2 - </a:t>
            </a:r>
            <a:r>
              <a:rPr lang="fr-FR" sz="1400" dirty="0">
                <a:latin typeface="Montserrat Medium" pitchFamily="2" charset="77"/>
              </a:rPr>
              <a:t>Arborescence</a:t>
            </a:r>
          </a:p>
        </p:txBody>
      </p:sp>
      <p:sp>
        <p:nvSpPr>
          <p:cNvPr id="12" name="ZoneTexte 11">
            <a:extLst>
              <a:ext uri="{FF2B5EF4-FFF2-40B4-BE49-F238E27FC236}">
                <a16:creationId xmlns:a16="http://schemas.microsoft.com/office/drawing/2014/main" id="{F8F18AA7-037C-28D1-CFAB-202667127C44}"/>
              </a:ext>
            </a:extLst>
          </p:cNvPr>
          <p:cNvSpPr txBox="1"/>
          <p:nvPr/>
        </p:nvSpPr>
        <p:spPr>
          <a:xfrm>
            <a:off x="6753361" y="2242634"/>
            <a:ext cx="3714478" cy="954114"/>
          </a:xfrm>
          <a:prstGeom prst="rect">
            <a:avLst/>
          </a:prstGeom>
          <a:noFill/>
        </p:spPr>
        <p:txBody>
          <a:bodyPr wrap="none" rtlCol="0">
            <a:spAutoFit/>
          </a:bodyPr>
          <a:lstStyle/>
          <a:p>
            <a:r>
              <a:rPr lang="fr-FR" sz="1400" dirty="0">
                <a:latin typeface="Montserrat Medium" pitchFamily="2" charset="77"/>
              </a:rPr>
              <a:t>4 – Spécificités fonctionnelles</a:t>
            </a:r>
          </a:p>
          <a:p>
            <a:r>
              <a:rPr lang="fr-FR" sz="1400" dirty="0">
                <a:latin typeface="Montserrat Medium" pitchFamily="2" charset="77"/>
              </a:rPr>
              <a:t>	a – Use Case</a:t>
            </a:r>
          </a:p>
          <a:p>
            <a:r>
              <a:rPr lang="fr-FR" sz="1400" dirty="0">
                <a:latin typeface="Montserrat Medium" pitchFamily="2" charset="77"/>
              </a:rPr>
              <a:t>	b – Diagramme d’activité</a:t>
            </a:r>
          </a:p>
          <a:p>
            <a:r>
              <a:rPr lang="fr-FR" sz="1400" dirty="0">
                <a:latin typeface="Montserrat Medium" pitchFamily="2" charset="77"/>
              </a:rPr>
              <a:t>	c – Diagramme de séquence</a:t>
            </a:r>
          </a:p>
        </p:txBody>
      </p:sp>
      <p:sp>
        <p:nvSpPr>
          <p:cNvPr id="13" name="ZoneTexte 12">
            <a:extLst>
              <a:ext uri="{FF2B5EF4-FFF2-40B4-BE49-F238E27FC236}">
                <a16:creationId xmlns:a16="http://schemas.microsoft.com/office/drawing/2014/main" id="{2C705BF4-A3C6-9A83-37F9-53318DD35B1B}"/>
              </a:ext>
            </a:extLst>
          </p:cNvPr>
          <p:cNvSpPr txBox="1"/>
          <p:nvPr/>
        </p:nvSpPr>
        <p:spPr>
          <a:xfrm>
            <a:off x="6753361" y="4199869"/>
            <a:ext cx="4964757" cy="369332"/>
          </a:xfrm>
          <a:prstGeom prst="rect">
            <a:avLst/>
          </a:prstGeom>
          <a:noFill/>
        </p:spPr>
        <p:txBody>
          <a:bodyPr wrap="none" rtlCol="0">
            <a:spAutoFit/>
          </a:bodyPr>
          <a:lstStyle/>
          <a:p>
            <a:r>
              <a:rPr lang="fr-FR" dirty="0"/>
              <a:t>5 – Présentation du Site et de la fonction compteur</a:t>
            </a:r>
          </a:p>
        </p:txBody>
      </p:sp>
    </p:spTree>
    <p:extLst>
      <p:ext uri="{BB962C8B-B14F-4D97-AF65-F5344CB8AC3E}">
        <p14:creationId xmlns:p14="http://schemas.microsoft.com/office/powerpoint/2010/main" val="179073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solidFill>
                  <a:srgbClr val="368C83"/>
                </a:solidFill>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4419600" y="-27296"/>
            <a:ext cx="7772400" cy="1384126"/>
          </a:xfrm>
          <a:prstGeom prst="rect">
            <a:avLst/>
          </a:prstGeom>
        </p:spPr>
      </p:pic>
    </p:spTree>
    <p:extLst>
      <p:ext uri="{BB962C8B-B14F-4D97-AF65-F5344CB8AC3E}">
        <p14:creationId xmlns:p14="http://schemas.microsoft.com/office/powerpoint/2010/main" val="7803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674404" cy="369332"/>
          </a:xfrm>
          <a:prstGeom prst="rect">
            <a:avLst/>
          </a:prstGeom>
          <a:noFill/>
        </p:spPr>
        <p:txBody>
          <a:bodyPr wrap="none" rtlCol="0">
            <a:spAutoFit/>
          </a:bodyPr>
          <a:lstStyle/>
          <a:p>
            <a:r>
              <a:rPr lang="fr-FR" dirty="0" err="1">
                <a:solidFill>
                  <a:srgbClr val="368C83"/>
                </a:solidFill>
                <a:latin typeface="Montserrat Medium" pitchFamily="2" charset="77"/>
              </a:rPr>
              <a:t>Technical</a:t>
            </a:r>
            <a:r>
              <a:rPr lang="fr-FR" dirty="0">
                <a:solidFill>
                  <a:srgbClr val="368C83"/>
                </a:solidFill>
                <a:latin typeface="Montserrat Medium" pitchFamily="2" charset="77"/>
              </a:rPr>
              <a:t> </a:t>
            </a:r>
            <a:r>
              <a:rPr lang="fr-FR" dirty="0" err="1">
                <a:solidFill>
                  <a:srgbClr val="368C83"/>
                </a:solidFill>
                <a:latin typeface="Montserrat Medium" pitchFamily="2" charset="77"/>
              </a:rPr>
              <a:t>needs</a:t>
            </a:r>
            <a:r>
              <a:rPr lang="fr-FR" dirty="0">
                <a:solidFill>
                  <a:srgbClr val="368C83"/>
                </a:solidFill>
                <a:latin typeface="Montserrat Medium" pitchFamily="2" charset="77"/>
              </a:rPr>
              <a:t> &amp; </a:t>
            </a:r>
            <a:r>
              <a:rPr lang="fr-FR" dirty="0" err="1">
                <a:solidFill>
                  <a:srgbClr val="368C83"/>
                </a:solidFill>
                <a:latin typeface="Montserrat Medium" pitchFamily="2" charset="77"/>
              </a:rPr>
              <a:t>constraints</a:t>
            </a:r>
            <a:endParaRPr lang="fr-FR" dirty="0">
              <a:solidFill>
                <a:srgbClr val="368C83"/>
              </a:solidFill>
              <a:latin typeface="Montserrat Medium" pitchFamily="2" charset="77"/>
            </a:endParaRP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err="1">
                <a:latin typeface="Montserrat Medium" pitchFamily="2" charset="77"/>
              </a:rPr>
              <a:t>Website</a:t>
            </a:r>
            <a:endParaRPr lang="fr-FR" sz="4400" dirty="0">
              <a:latin typeface="Montserrat Medium" pitchFamily="2" charset="77"/>
            </a:endParaRP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err="1">
                <a:latin typeface="Montserrat Medium" pitchFamily="2" charset="77"/>
              </a:rPr>
              <a:t>Inform</a:t>
            </a:r>
            <a:endParaRPr lang="fr-FR" sz="4400" dirty="0">
              <a:latin typeface="Montserrat Medium" pitchFamily="2" charset="77"/>
            </a:endParaRP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err="1">
                <a:latin typeface="Montserrat Medium" pitchFamily="2" charset="77"/>
              </a:rPr>
              <a:t>Discuss</a:t>
            </a:r>
            <a:endParaRPr lang="fr-FR" sz="3600" dirty="0">
              <a:latin typeface="Montserrat Medium" pitchFamily="2" charset="77"/>
            </a:endParaRP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1883849" cy="830997"/>
          </a:xfrm>
          <a:prstGeom prst="rect">
            <a:avLst/>
          </a:prstGeom>
          <a:noFill/>
        </p:spPr>
        <p:txBody>
          <a:bodyPr wrap="none" rtlCol="0">
            <a:spAutoFit/>
          </a:bodyPr>
          <a:lstStyle/>
          <a:p>
            <a:r>
              <a:rPr lang="fr-FR" sz="4800" dirty="0">
                <a:latin typeface="Montserrat Medium" pitchFamily="2" charset="77"/>
              </a:rPr>
              <a:t>Actor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688557" cy="369332"/>
          </a:xfrm>
          <a:prstGeom prst="rect">
            <a:avLst/>
          </a:prstGeom>
          <a:noFill/>
        </p:spPr>
        <p:txBody>
          <a:bodyPr wrap="none" rtlCol="0">
            <a:spAutoFit/>
          </a:bodyPr>
          <a:lstStyle/>
          <a:p>
            <a:r>
              <a:rPr lang="fr-FR" dirty="0" err="1"/>
              <a:t>Technology</a:t>
            </a:r>
            <a:r>
              <a:rPr lang="fr-FR" dirty="0"/>
              <a:t> </a:t>
            </a:r>
            <a:r>
              <a:rPr lang="fr-FR" dirty="0" err="1"/>
              <a:t>used</a:t>
            </a:r>
            <a:r>
              <a:rPr lang="fr-FR" dirty="0"/>
              <a:t> (scalable)</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14"/>
          <a:stretch>
            <a:fillRect/>
          </a:stretch>
        </p:blipFill>
        <p:spPr>
          <a:xfrm>
            <a:off x="-12979" y="-15910"/>
            <a:ext cx="7772400" cy="1380344"/>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5"/>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6"/>
          <a:stretch>
            <a:fillRect/>
          </a:stretch>
        </p:blipFill>
        <p:spPr>
          <a:xfrm>
            <a:off x="9853557" y="5247472"/>
            <a:ext cx="1339997" cy="891707"/>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803699" cy="369332"/>
          </a:xfrm>
          <a:prstGeom prst="rect">
            <a:avLst/>
          </a:prstGeom>
          <a:noFill/>
        </p:spPr>
        <p:txBody>
          <a:bodyPr wrap="none" rtlCol="0">
            <a:spAutoFit/>
          </a:bodyPr>
          <a:lstStyle/>
          <a:p>
            <a:r>
              <a:rPr lang="fr-FR" dirty="0">
                <a:solidFill>
                  <a:srgbClr val="368C83"/>
                </a:solidFill>
                <a:latin typeface="Montserrat Medium" pitchFamily="2" charset="77"/>
              </a:rPr>
              <a:t>Arborescence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texte, diagramme, capture d’écran, Police&#10;&#10;Description générée automatiquement">
            <a:extLst>
              <a:ext uri="{FF2B5EF4-FFF2-40B4-BE49-F238E27FC236}">
                <a16:creationId xmlns:a16="http://schemas.microsoft.com/office/drawing/2014/main" id="{F1F8CA5F-9E34-5170-10BC-3CDA844D74A7}"/>
              </a:ext>
            </a:extLst>
          </p:cNvPr>
          <p:cNvPicPr>
            <a:picLocks noChangeAspect="1"/>
          </p:cNvPicPr>
          <p:nvPr/>
        </p:nvPicPr>
        <p:blipFill>
          <a:blip r:embed="rId5"/>
          <a:stretch>
            <a:fillRect/>
          </a:stretch>
        </p:blipFill>
        <p:spPr>
          <a:xfrm>
            <a:off x="-1" y="2220419"/>
            <a:ext cx="12192001" cy="3171977"/>
          </a:xfrm>
          <a:prstGeom prst="rect">
            <a:avLst/>
          </a:prstGeom>
        </p:spPr>
      </p:pic>
    </p:spTree>
    <p:extLst>
      <p:ext uri="{BB962C8B-B14F-4D97-AF65-F5344CB8AC3E}">
        <p14:creationId xmlns:p14="http://schemas.microsoft.com/office/powerpoint/2010/main" val="6812116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092513" cy="369332"/>
          </a:xfrm>
          <a:prstGeom prst="rect">
            <a:avLst/>
          </a:prstGeom>
          <a:noFill/>
        </p:spPr>
        <p:txBody>
          <a:bodyPr wrap="none" rtlCol="0">
            <a:spAutoFit/>
          </a:bodyPr>
          <a:lstStyle/>
          <a:p>
            <a:r>
              <a:rPr lang="fr-FR" dirty="0">
                <a:solidFill>
                  <a:srgbClr val="368C83"/>
                </a:solidFill>
                <a:latin typeface="Montserrat Medium" pitchFamily="2" charset="77"/>
              </a:rPr>
              <a:t>Maquettage / Wireframe</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sp>
        <p:nvSpPr>
          <p:cNvPr id="12" name="ZoneTexte 11">
            <a:extLst>
              <a:ext uri="{FF2B5EF4-FFF2-40B4-BE49-F238E27FC236}">
                <a16:creationId xmlns:a16="http://schemas.microsoft.com/office/drawing/2014/main" id="{35780031-D025-075C-ADDD-7BE89C1095B5}"/>
              </a:ext>
            </a:extLst>
          </p:cNvPr>
          <p:cNvSpPr txBox="1"/>
          <p:nvPr/>
        </p:nvSpPr>
        <p:spPr>
          <a:xfrm>
            <a:off x="2110091" y="5512011"/>
            <a:ext cx="2108579" cy="369332"/>
          </a:xfrm>
          <a:prstGeom prst="rect">
            <a:avLst/>
          </a:prstGeom>
          <a:noFill/>
        </p:spPr>
        <p:txBody>
          <a:bodyPr wrap="square">
            <a:spAutoFit/>
          </a:bodyPr>
          <a:lstStyle/>
          <a:p>
            <a:r>
              <a:rPr lang="fr-FR" dirty="0">
                <a:hlinkClick r:id="rId5"/>
              </a:rPr>
              <a:t>Version Smartphone</a:t>
            </a:r>
            <a:endParaRPr lang="fr-FR" dirty="0"/>
          </a:p>
        </p:txBody>
      </p:sp>
      <p:sp>
        <p:nvSpPr>
          <p:cNvPr id="14" name="ZoneTexte 13">
            <a:extLst>
              <a:ext uri="{FF2B5EF4-FFF2-40B4-BE49-F238E27FC236}">
                <a16:creationId xmlns:a16="http://schemas.microsoft.com/office/drawing/2014/main" id="{1411851B-39FF-9E73-EDA5-3BD672C2B61E}"/>
              </a:ext>
            </a:extLst>
          </p:cNvPr>
          <p:cNvSpPr txBox="1"/>
          <p:nvPr/>
        </p:nvSpPr>
        <p:spPr>
          <a:xfrm>
            <a:off x="7944899" y="5512011"/>
            <a:ext cx="1704697" cy="369332"/>
          </a:xfrm>
          <a:prstGeom prst="rect">
            <a:avLst/>
          </a:prstGeom>
          <a:noFill/>
        </p:spPr>
        <p:txBody>
          <a:bodyPr wrap="none" rtlCol="0">
            <a:spAutoFit/>
          </a:bodyPr>
          <a:lstStyle/>
          <a:p>
            <a:r>
              <a:rPr lang="fr-FR" dirty="0">
                <a:hlinkClick r:id="rId6"/>
              </a:rPr>
              <a:t>Version Desktop</a:t>
            </a:r>
            <a:endParaRPr lang="fr-FR" dirty="0"/>
          </a:p>
        </p:txBody>
      </p:sp>
      <p:pic>
        <p:nvPicPr>
          <p:cNvPr id="28" name="Image 27" descr="Une image contenant texte, capture d’écran, Téléphone mobile, Appareil mobile&#10;&#10;Description générée automatiquement">
            <a:extLst>
              <a:ext uri="{FF2B5EF4-FFF2-40B4-BE49-F238E27FC236}">
                <a16:creationId xmlns:a16="http://schemas.microsoft.com/office/drawing/2014/main" id="{8D96514D-696D-EFE5-B27D-4DEE715C0863}"/>
              </a:ext>
            </a:extLst>
          </p:cNvPr>
          <p:cNvPicPr>
            <a:picLocks noChangeAspect="1"/>
          </p:cNvPicPr>
          <p:nvPr/>
        </p:nvPicPr>
        <p:blipFill>
          <a:blip r:embed="rId7"/>
          <a:stretch>
            <a:fillRect/>
          </a:stretch>
        </p:blipFill>
        <p:spPr>
          <a:xfrm>
            <a:off x="2192190" y="1415762"/>
            <a:ext cx="2108579" cy="3880115"/>
          </a:xfrm>
          <a:prstGeom prst="rect">
            <a:avLst/>
          </a:prstGeom>
          <a:ln>
            <a:noFill/>
          </a:ln>
          <a:effectLst>
            <a:outerShdw blurRad="292100" dist="139700" dir="2700000" algn="tl" rotWithShape="0">
              <a:srgbClr val="333333">
                <a:alpha val="65000"/>
              </a:srgbClr>
            </a:outerShdw>
          </a:effectLst>
        </p:spPr>
      </p:pic>
      <p:pic>
        <p:nvPicPr>
          <p:cNvPr id="30" name="Image 29" descr="Une image contenant texte, capture d’écran, conception&#10;&#10;Description générée automatiquement">
            <a:extLst>
              <a:ext uri="{FF2B5EF4-FFF2-40B4-BE49-F238E27FC236}">
                <a16:creationId xmlns:a16="http://schemas.microsoft.com/office/drawing/2014/main" id="{3F671D07-9D04-06B1-5A02-45137E2F28DB}"/>
              </a:ext>
            </a:extLst>
          </p:cNvPr>
          <p:cNvPicPr>
            <a:picLocks noChangeAspect="1"/>
          </p:cNvPicPr>
          <p:nvPr/>
        </p:nvPicPr>
        <p:blipFill>
          <a:blip r:embed="rId8"/>
          <a:stretch>
            <a:fillRect/>
          </a:stretch>
        </p:blipFill>
        <p:spPr>
          <a:xfrm>
            <a:off x="6496400" y="1595557"/>
            <a:ext cx="4601693" cy="3306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145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87943" cy="369332"/>
          </a:xfrm>
          <a:prstGeom prst="rect">
            <a:avLst/>
          </a:prstGeom>
          <a:noFill/>
        </p:spPr>
        <p:txBody>
          <a:bodyPr wrap="none" rtlCol="0">
            <a:spAutoFit/>
          </a:bodyPr>
          <a:lstStyle/>
          <a:p>
            <a:r>
              <a:rPr lang="fr-FR" dirty="0">
                <a:solidFill>
                  <a:srgbClr val="368C83"/>
                </a:solidFill>
                <a:latin typeface="Montserrat Medium" pitchFamily="2" charset="77"/>
              </a:rPr>
              <a:t>Maquettage / </a:t>
            </a:r>
            <a:r>
              <a:rPr lang="fr-FR" dirty="0" err="1">
                <a:solidFill>
                  <a:srgbClr val="368C83"/>
                </a:solidFill>
                <a:latin typeface="Montserrat Medium" pitchFamily="2" charset="77"/>
              </a:rPr>
              <a:t>Mockup</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4" name="Image 3" descr="Une image contenant capture d’écran, Téléphone mobile, texte, Appareil mobile&#10;&#10;Description générée automatiquement">
            <a:extLst>
              <a:ext uri="{FF2B5EF4-FFF2-40B4-BE49-F238E27FC236}">
                <a16:creationId xmlns:a16="http://schemas.microsoft.com/office/drawing/2014/main" id="{39FC2A3A-2B3D-86AB-DBFF-0AC0CB89133C}"/>
              </a:ext>
            </a:extLst>
          </p:cNvPr>
          <p:cNvPicPr>
            <a:picLocks noChangeAspect="1"/>
          </p:cNvPicPr>
          <p:nvPr/>
        </p:nvPicPr>
        <p:blipFill>
          <a:blip r:embed="rId5"/>
          <a:stretch>
            <a:fillRect/>
          </a:stretch>
        </p:blipFill>
        <p:spPr>
          <a:xfrm>
            <a:off x="2305260" y="1472725"/>
            <a:ext cx="1926317" cy="3803348"/>
          </a:xfrm>
          <a:prstGeom prst="rect">
            <a:avLst/>
          </a:prstGeom>
          <a:ln>
            <a:noFill/>
          </a:ln>
          <a:effectLst>
            <a:outerShdw blurRad="292100" dist="139700" dir="2700000" algn="tl" rotWithShape="0">
              <a:srgbClr val="333333">
                <a:alpha val="65000"/>
              </a:srgbClr>
            </a:outerShdw>
          </a:effectLst>
        </p:spPr>
      </p:pic>
      <p:pic>
        <p:nvPicPr>
          <p:cNvPr id="5" name="Image 4" descr="Une image contenant capture d’écran, texte, conception&#10;&#10;Description générée automatiquement">
            <a:extLst>
              <a:ext uri="{FF2B5EF4-FFF2-40B4-BE49-F238E27FC236}">
                <a16:creationId xmlns:a16="http://schemas.microsoft.com/office/drawing/2014/main" id="{340313CF-3A00-61CB-56C4-AE1F71A262D7}"/>
              </a:ext>
            </a:extLst>
          </p:cNvPr>
          <p:cNvPicPr>
            <a:picLocks noChangeAspect="1"/>
          </p:cNvPicPr>
          <p:nvPr/>
        </p:nvPicPr>
        <p:blipFill>
          <a:blip r:embed="rId6"/>
          <a:stretch>
            <a:fillRect/>
          </a:stretch>
        </p:blipFill>
        <p:spPr>
          <a:xfrm>
            <a:off x="6441809" y="1595557"/>
            <a:ext cx="4691762" cy="330645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4A836225-82BC-9FC8-5C45-59EC7B6A534A}"/>
              </a:ext>
            </a:extLst>
          </p:cNvPr>
          <p:cNvSpPr txBox="1"/>
          <p:nvPr/>
        </p:nvSpPr>
        <p:spPr>
          <a:xfrm>
            <a:off x="2108258" y="5502084"/>
            <a:ext cx="2096023" cy="369332"/>
          </a:xfrm>
          <a:prstGeom prst="rect">
            <a:avLst/>
          </a:prstGeom>
          <a:noFill/>
        </p:spPr>
        <p:txBody>
          <a:bodyPr wrap="none" rtlCol="0">
            <a:spAutoFit/>
          </a:bodyPr>
          <a:lstStyle/>
          <a:p>
            <a:r>
              <a:rPr lang="fr-FR" dirty="0">
                <a:hlinkClick r:id="rId7"/>
              </a:rPr>
              <a:t>Version Smartphone</a:t>
            </a:r>
            <a:endParaRPr lang="fr-FR" dirty="0"/>
          </a:p>
        </p:txBody>
      </p:sp>
      <p:sp>
        <p:nvSpPr>
          <p:cNvPr id="8" name="ZoneTexte 7">
            <a:extLst>
              <a:ext uri="{FF2B5EF4-FFF2-40B4-BE49-F238E27FC236}">
                <a16:creationId xmlns:a16="http://schemas.microsoft.com/office/drawing/2014/main" id="{2336B12C-B1EB-1BEF-89A8-6B7852307384}"/>
              </a:ext>
            </a:extLst>
          </p:cNvPr>
          <p:cNvSpPr txBox="1"/>
          <p:nvPr/>
        </p:nvSpPr>
        <p:spPr>
          <a:xfrm>
            <a:off x="7935675" y="5504962"/>
            <a:ext cx="1704697" cy="369332"/>
          </a:xfrm>
          <a:prstGeom prst="rect">
            <a:avLst/>
          </a:prstGeom>
          <a:noFill/>
        </p:spPr>
        <p:txBody>
          <a:bodyPr wrap="none" rtlCol="0">
            <a:spAutoFit/>
          </a:bodyPr>
          <a:lstStyle/>
          <a:p>
            <a:r>
              <a:rPr lang="fr-FR" dirty="0">
                <a:hlinkClick r:id="rId8"/>
              </a:rPr>
              <a:t>Version Desktop</a:t>
            </a:r>
            <a:endParaRPr lang="fr-FR" dirty="0"/>
          </a:p>
        </p:txBody>
      </p:sp>
    </p:spTree>
    <p:extLst>
      <p:ext uri="{BB962C8B-B14F-4D97-AF65-F5344CB8AC3E}">
        <p14:creationId xmlns:p14="http://schemas.microsoft.com/office/powerpoint/2010/main" val="41103137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182008" cy="369332"/>
          </a:xfrm>
          <a:prstGeom prst="rect">
            <a:avLst/>
          </a:prstGeom>
          <a:noFill/>
        </p:spPr>
        <p:txBody>
          <a:bodyPr wrap="none" rtlCol="0">
            <a:spAutoFit/>
          </a:bodyPr>
          <a:lstStyle/>
          <a:p>
            <a:r>
              <a:rPr lang="fr-FR" dirty="0">
                <a:solidFill>
                  <a:srgbClr val="368C83"/>
                </a:solidFill>
                <a:latin typeface="Montserrat Medium" pitchFamily="2" charset="77"/>
              </a:rPr>
              <a:t>Mise en situation</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81687D26-1F68-B745-B057-43591AA45650}"/>
              </a:ext>
            </a:extLst>
          </p:cNvPr>
          <p:cNvPicPr>
            <a:picLocks noChangeAspect="1"/>
          </p:cNvPicPr>
          <p:nvPr/>
        </p:nvPicPr>
        <p:blipFill>
          <a:blip r:embed="rId5"/>
          <a:stretch>
            <a:fillRect/>
          </a:stretch>
        </p:blipFill>
        <p:spPr>
          <a:xfrm>
            <a:off x="2209800" y="1364434"/>
            <a:ext cx="7772400" cy="5285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17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diagramme, texte, ligne, dessin&#10;&#10;Description générée automatiquement">
            <a:extLst>
              <a:ext uri="{FF2B5EF4-FFF2-40B4-BE49-F238E27FC236}">
                <a16:creationId xmlns:a16="http://schemas.microsoft.com/office/drawing/2014/main" id="{E5BCC640-EC61-F3F0-38BD-02BB8A303C90}"/>
              </a:ext>
            </a:extLst>
          </p:cNvPr>
          <p:cNvPicPr>
            <a:picLocks noChangeAspect="1"/>
          </p:cNvPicPr>
          <p:nvPr/>
        </p:nvPicPr>
        <p:blipFill>
          <a:blip r:embed="rId5"/>
          <a:stretch>
            <a:fillRect/>
          </a:stretch>
        </p:blipFill>
        <p:spPr>
          <a:xfrm>
            <a:off x="2992283" y="1384125"/>
            <a:ext cx="5913831" cy="5340437"/>
          </a:xfrm>
          <a:prstGeom prst="rect">
            <a:avLst/>
          </a:prstGeom>
        </p:spPr>
      </p:pic>
    </p:spTree>
    <p:extLst>
      <p:ext uri="{BB962C8B-B14F-4D97-AF65-F5344CB8AC3E}">
        <p14:creationId xmlns:p14="http://schemas.microsoft.com/office/powerpoint/2010/main" val="3127083857"/>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1337</TotalTime>
  <Words>1000</Words>
  <Application>Microsoft Office PowerPoint</Application>
  <PresentationFormat>Grand écran</PresentationFormat>
  <Paragraphs>171</Paragraphs>
  <Slides>19</Slides>
  <Notes>19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19</vt:i4>
      </vt:variant>
    </vt:vector>
  </HeadingPairs>
  <TitlesOfParts>
    <vt:vector size="25" baseType="lpstr">
      <vt:lpstr>Arial</vt:lpstr>
      <vt:lpstr>Calibri</vt:lpstr>
      <vt:lpstr>Calibri Light</vt:lpstr>
      <vt:lpstr>Montserrat Medium</vt:lpstr>
      <vt:lpstr>Pacifico</vt:lpstr>
      <vt:lpstr>Thème Office</vt:lpstr>
      <vt:lpstr>Change ton climat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17</cp:revision>
  <dcterms:created xsi:type="dcterms:W3CDTF">2023-10-10T08:42:24Z</dcterms:created>
  <dcterms:modified xsi:type="dcterms:W3CDTF">2023-11-06T13:50:13Z</dcterms:modified>
</cp:coreProperties>
</file>